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8" r:id="rId2"/>
    <p:sldId id="259" r:id="rId3"/>
    <p:sldId id="332" r:id="rId4"/>
    <p:sldId id="321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52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297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HY견고딕" panose="02030600000101010101" pitchFamily="18" charset="-127"/>
      <p:regular r:id="rId31"/>
    </p:embeddedFont>
    <p:embeddedFont>
      <p:font typeface="Noto Sans" panose="020B0600000101010101" charset="0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E1E1E1"/>
    <a:srgbClr val="E57003"/>
    <a:srgbClr val="016964"/>
    <a:srgbClr val="00A494"/>
    <a:srgbClr val="E6E6E6"/>
    <a:srgbClr val="E1A998"/>
    <a:srgbClr val="00C4B1"/>
    <a:srgbClr val="84DDE5"/>
    <a:srgbClr val="85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813" autoAdjust="0"/>
  </p:normalViewPr>
  <p:slideViewPr>
    <p:cSldViewPr>
      <p:cViewPr>
        <p:scale>
          <a:sx n="66" d="100"/>
          <a:sy n="66" d="100"/>
        </p:scale>
        <p:origin x="62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86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0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0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07435" y="1412776"/>
            <a:ext cx="8640960" cy="5040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chemeClr val="bg1">
                    <a:lumMod val="85000"/>
                  </a:schemeClr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007435" y="1897028"/>
            <a:ext cx="8640960" cy="16039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15697" y="1268760"/>
            <a:ext cx="10679548" cy="5112568"/>
          </a:xfrm>
        </p:spPr>
        <p:txBody>
          <a:bodyPr/>
          <a:lstStyle>
            <a:lvl1pPr algn="l">
              <a:buNone/>
              <a:defRPr sz="2000" baseline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5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15699" y="1268760"/>
            <a:ext cx="10679547" cy="5112568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69707" y="2467100"/>
            <a:ext cx="9614859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600" b="0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2017-12-04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67408" y="1330866"/>
            <a:ext cx="6480720" cy="504056"/>
          </a:xfrm>
        </p:spPr>
        <p:txBody>
          <a:bodyPr/>
          <a:lstStyle/>
          <a:p>
            <a:r>
              <a:rPr lang="ko-KR" altLang="en-US" dirty="0"/>
              <a:t>윈도우 프로그래밍 프로젝트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95400" y="1834922"/>
            <a:ext cx="6480720" cy="1603980"/>
          </a:xfrm>
        </p:spPr>
        <p:txBody>
          <a:bodyPr/>
          <a:lstStyle/>
          <a:p>
            <a:r>
              <a:rPr lang="ko-KR" altLang="en-US" dirty="0"/>
              <a:t>자료관리프로젝트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98096" y="4581128"/>
            <a:ext cx="330967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변동건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신민석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황길성</a:t>
            </a:r>
            <a:endParaRPr kumimoji="1" lang="en-US" altLang="ko-KR" sz="24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고아라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문성철</a:t>
            </a:r>
            <a:endParaRPr kumimoji="1" lang="en-US" altLang="ko-KR" sz="24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352" y="174509"/>
            <a:ext cx="10657184" cy="79690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별 수행</a:t>
            </a:r>
            <a:br>
              <a:rPr lang="en-US" altLang="ko-KR" dirty="0"/>
            </a:br>
            <a:r>
              <a:rPr lang="ko-KR" altLang="en-US" dirty="0"/>
              <a:t>수행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129A3FD-B9D7-49D1-A10C-F4DB0EF6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22430"/>
              </p:ext>
            </p:extLst>
          </p:nvPr>
        </p:nvGraphicFramePr>
        <p:xfrm>
          <a:off x="3359696" y="83130"/>
          <a:ext cx="7949981" cy="6691740"/>
        </p:xfrm>
        <a:graphic>
          <a:graphicData uri="http://schemas.openxmlformats.org/drawingml/2006/table">
            <a:tbl>
              <a:tblPr/>
              <a:tblGrid>
                <a:gridCol w="1737282">
                  <a:extLst>
                    <a:ext uri="{9D8B030D-6E8A-4147-A177-3AD203B41FA5}">
                      <a16:colId xmlns:a16="http://schemas.microsoft.com/office/drawing/2014/main" val="2151676634"/>
                    </a:ext>
                  </a:extLst>
                </a:gridCol>
                <a:gridCol w="1737282">
                  <a:extLst>
                    <a:ext uri="{9D8B030D-6E8A-4147-A177-3AD203B41FA5}">
                      <a16:colId xmlns:a16="http://schemas.microsoft.com/office/drawing/2014/main" val="1201983838"/>
                    </a:ext>
                  </a:extLst>
                </a:gridCol>
                <a:gridCol w="1737282">
                  <a:extLst>
                    <a:ext uri="{9D8B030D-6E8A-4147-A177-3AD203B41FA5}">
                      <a16:colId xmlns:a16="http://schemas.microsoft.com/office/drawing/2014/main" val="2580115108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489998041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3368815516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1288638528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078988429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3072032695"/>
                    </a:ext>
                  </a:extLst>
                </a:gridCol>
                <a:gridCol w="175177">
                  <a:extLst>
                    <a:ext uri="{9D8B030D-6E8A-4147-A177-3AD203B41FA5}">
                      <a16:colId xmlns:a16="http://schemas.microsoft.com/office/drawing/2014/main" val="1475545054"/>
                    </a:ext>
                  </a:extLst>
                </a:gridCol>
                <a:gridCol w="183933">
                  <a:extLst>
                    <a:ext uri="{9D8B030D-6E8A-4147-A177-3AD203B41FA5}">
                      <a16:colId xmlns:a16="http://schemas.microsoft.com/office/drawing/2014/main" val="1546918464"/>
                    </a:ext>
                  </a:extLst>
                </a:gridCol>
                <a:gridCol w="202532">
                  <a:extLst>
                    <a:ext uri="{9D8B030D-6E8A-4147-A177-3AD203B41FA5}">
                      <a16:colId xmlns:a16="http://schemas.microsoft.com/office/drawing/2014/main" val="1446548944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441518843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87471010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122162473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44369982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1388011887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741424922"/>
                    </a:ext>
                  </a:extLst>
                </a:gridCol>
              </a:tblGrid>
              <a:tr h="238679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 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2017.11.21.(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~ 2017.12.04.(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[14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일간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51364"/>
                  </a:ext>
                </a:extLst>
              </a:tr>
              <a:tr h="254250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07305"/>
                  </a:ext>
                </a:extLst>
              </a:tr>
              <a:tr h="238679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계획 및 일정수립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73153"/>
                  </a:ext>
                </a:extLst>
              </a:tr>
              <a:tr h="238679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세부 기능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업로드 및 삭제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69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다운로드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43065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확장자별 정렬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009552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시간에 따른 파일 정렬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2691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검색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1377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프리뷰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미리보기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06695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유저 인터페이스 구성 및 디자인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7425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슬라이더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5271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추가 및 관리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76607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카테고리 별 앨범 정렬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782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그룹화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0201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편집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회전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0043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축소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확대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82823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클리핑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5564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명도 및 채도 조절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7430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이미지 저장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5645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베이스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 연동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792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객체화 및 카테고리 정렬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42552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특수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Drag&amp;Drop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방식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0137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포토 프리뷰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3560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MP3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플레이어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8025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북마크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기능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48494"/>
                  </a:ext>
                </a:extLst>
              </a:tr>
              <a:tr h="23867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단위 테스트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55239"/>
                  </a:ext>
                </a:extLst>
              </a:tr>
              <a:tr h="2386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통합 테스트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328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09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D1CB0-8816-4D76-9819-C41CACA9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196752"/>
            <a:ext cx="9289032" cy="50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6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내용 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UI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 구성 및 기능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FTP &amp; Database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04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0196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en-US" altLang="ko-KR" dirty="0"/>
              <a:t>FTP &amp; </a:t>
            </a:r>
            <a:r>
              <a:rPr lang="en-US" altLang="ko-KR" dirty="0" err="1"/>
              <a:t>DataBase</a:t>
            </a:r>
            <a:endParaRPr lang="ko-KR" altLang="en-US" dirty="0"/>
          </a:p>
        </p:txBody>
      </p:sp>
      <p:grpSp>
        <p:nvGrpSpPr>
          <p:cNvPr id="50" name="그룹 18">
            <a:extLst>
              <a:ext uri="{FF2B5EF4-FFF2-40B4-BE49-F238E27FC236}">
                <a16:creationId xmlns:a16="http://schemas.microsoft.com/office/drawing/2014/main" id="{29F9CA67-6305-4757-A7A0-1DDFDFC5E28B}"/>
              </a:ext>
            </a:extLst>
          </p:cNvPr>
          <p:cNvGrpSpPr>
            <a:grpSpLocks/>
          </p:cNvGrpSpPr>
          <p:nvPr/>
        </p:nvGrpSpPr>
        <p:grpSpPr bwMode="auto">
          <a:xfrm>
            <a:off x="586978" y="1122464"/>
            <a:ext cx="10201101" cy="5128906"/>
            <a:chOff x="518431" y="2245114"/>
            <a:chExt cx="7942001" cy="3992199"/>
          </a:xfrm>
        </p:grpSpPr>
        <p:sp>
          <p:nvSpPr>
            <p:cNvPr id="51" name="모서리가 둥근 사각형 설명선 4">
              <a:extLst>
                <a:ext uri="{FF2B5EF4-FFF2-40B4-BE49-F238E27FC236}">
                  <a16:creationId xmlns:a16="http://schemas.microsoft.com/office/drawing/2014/main" id="{7D4C58B5-BEA1-47EE-B6CA-A1C7657FC102}"/>
                </a:ext>
              </a:extLst>
            </p:cNvPr>
            <p:cNvSpPr/>
            <p:nvPr/>
          </p:nvSpPr>
          <p:spPr>
            <a:xfrm>
              <a:off x="6444048" y="2748305"/>
              <a:ext cx="2016384" cy="1225438"/>
            </a:xfrm>
            <a:prstGeom prst="wedgeRoundRectCallout">
              <a:avLst>
                <a:gd name="adj1" fmla="val -39729"/>
                <a:gd name="adj2" fmla="val 6950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모서리가 둥근 사각형 설명선 5">
              <a:extLst>
                <a:ext uri="{FF2B5EF4-FFF2-40B4-BE49-F238E27FC236}">
                  <a16:creationId xmlns:a16="http://schemas.microsoft.com/office/drawing/2014/main" id="{AEF1AAA3-0596-4870-91FE-63664799C97F}"/>
                </a:ext>
              </a:extLst>
            </p:cNvPr>
            <p:cNvSpPr/>
            <p:nvPr/>
          </p:nvSpPr>
          <p:spPr>
            <a:xfrm>
              <a:off x="612409" y="3384834"/>
              <a:ext cx="2016384" cy="1223851"/>
            </a:xfrm>
            <a:prstGeom prst="wedgeRoundRectCallout">
              <a:avLst>
                <a:gd name="adj1" fmla="val 68454"/>
                <a:gd name="adj2" fmla="val -441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33565A0F-8CA7-4B9B-AAA1-258B1E07B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31" y="4020121"/>
              <a:ext cx="1938608" cy="191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실제 파일의 저장소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54" name="Text Box 8">
              <a:extLst>
                <a:ext uri="{FF2B5EF4-FFF2-40B4-BE49-F238E27FC236}">
                  <a16:creationId xmlns:a16="http://schemas.microsoft.com/office/drawing/2014/main" id="{5F971D01-B758-4537-AC3F-8EFAD87EE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456" y="3580080"/>
              <a:ext cx="1838562" cy="287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파일 저장</a:t>
              </a:r>
              <a:endPara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B11E6B51-A4AA-42C8-AE42-7D10C65FD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216" y="3261535"/>
              <a:ext cx="1938608" cy="437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파일경로</a:t>
              </a:r>
              <a:r>
                <a:rPr lang="en-US" altLang="ko-KR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이름</a:t>
              </a:r>
              <a:r>
                <a:rPr lang="en-US" altLang="ko-KR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썸네일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등 파일의 정보를 저장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56" name="Text Box 8">
              <a:extLst>
                <a:ext uri="{FF2B5EF4-FFF2-40B4-BE49-F238E27FC236}">
                  <a16:creationId xmlns:a16="http://schemas.microsoft.com/office/drawing/2014/main" id="{A884F948-ADEC-40F2-ABB1-B5D51BC03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5494" y="2943550"/>
              <a:ext cx="1840150" cy="287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파일 인덱스 관리</a:t>
              </a:r>
              <a:endPara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7" name="그룹 34">
              <a:extLst>
                <a:ext uri="{FF2B5EF4-FFF2-40B4-BE49-F238E27FC236}">
                  <a16:creationId xmlns:a16="http://schemas.microsoft.com/office/drawing/2014/main" id="{4BD94312-FC02-43B5-A744-A347348C8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5758" y="2245114"/>
              <a:ext cx="4242346" cy="3992199"/>
              <a:chOff x="3340186" y="2636972"/>
              <a:chExt cx="2671693" cy="2514158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8508E0A-1820-423D-8253-25CBBC50271E}"/>
                  </a:ext>
                </a:extLst>
              </p:cNvPr>
              <p:cNvSpPr/>
              <p:nvPr/>
            </p:nvSpPr>
            <p:spPr>
              <a:xfrm>
                <a:off x="3340186" y="3652632"/>
                <a:ext cx="1498828" cy="14984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1BF53187-47F7-4BC6-85FC-1B0ECB69F9EA}"/>
                  </a:ext>
                </a:extLst>
              </p:cNvPr>
              <p:cNvSpPr/>
              <p:nvPr/>
            </p:nvSpPr>
            <p:spPr>
              <a:xfrm>
                <a:off x="4513052" y="3652632"/>
                <a:ext cx="1498827" cy="1498498"/>
              </a:xfrm>
              <a:prstGeom prst="ellipse">
                <a:avLst/>
              </a:prstGeom>
              <a:solidFill>
                <a:srgbClr val="B4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60" name="타원 3">
                <a:extLst>
                  <a:ext uri="{FF2B5EF4-FFF2-40B4-BE49-F238E27FC236}">
                    <a16:creationId xmlns:a16="http://schemas.microsoft.com/office/drawing/2014/main" id="{DB622618-95FB-469E-96FC-3B545EB71A9D}"/>
                  </a:ext>
                </a:extLst>
              </p:cNvPr>
              <p:cNvSpPr/>
              <p:nvPr/>
            </p:nvSpPr>
            <p:spPr>
              <a:xfrm>
                <a:off x="3924119" y="2636972"/>
                <a:ext cx="1498828" cy="1488501"/>
              </a:xfrm>
              <a:custGeom>
                <a:avLst/>
                <a:gdLst/>
                <a:ahLst/>
                <a:cxnLst/>
                <a:rect l="l" t="t" r="r" b="b"/>
                <a:pathLst>
                  <a:path w="2736304" h="2718496">
                    <a:moveTo>
                      <a:pt x="1368152" y="0"/>
                    </a:moveTo>
                    <a:cubicBezTo>
                      <a:pt x="2123761" y="0"/>
                      <a:pt x="2736304" y="612543"/>
                      <a:pt x="2736304" y="1368152"/>
                    </a:cubicBezTo>
                    <a:cubicBezTo>
                      <a:pt x="2736304" y="2052160"/>
                      <a:pt x="2234350" y="2618930"/>
                      <a:pt x="1578440" y="2718496"/>
                    </a:cubicBezTo>
                    <a:cubicBezTo>
                      <a:pt x="1382547" y="2204793"/>
                      <a:pt x="884966" y="1840582"/>
                      <a:pt x="302319" y="1840582"/>
                    </a:cubicBezTo>
                    <a:cubicBezTo>
                      <a:pt x="230718" y="1840582"/>
                      <a:pt x="160401" y="1846082"/>
                      <a:pt x="92031" y="1858390"/>
                    </a:cubicBezTo>
                    <a:cubicBezTo>
                      <a:pt x="32096" y="1706580"/>
                      <a:pt x="0" y="1541114"/>
                      <a:pt x="0" y="1368152"/>
                    </a:cubicBezTo>
                    <a:cubicBezTo>
                      <a:pt x="0" y="612543"/>
                      <a:pt x="612543" y="0"/>
                      <a:pt x="1368152" y="0"/>
                    </a:cubicBezTo>
                    <a:close/>
                  </a:path>
                </a:pathLst>
              </a:custGeom>
              <a:solidFill>
                <a:srgbClr val="5B6E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61" name="육각형 60">
                <a:extLst>
                  <a:ext uri="{FF2B5EF4-FFF2-40B4-BE49-F238E27FC236}">
                    <a16:creationId xmlns:a16="http://schemas.microsoft.com/office/drawing/2014/main" id="{7B626DCE-3DCD-4AFE-80AB-1C896ACA823B}"/>
                  </a:ext>
                </a:extLst>
              </p:cNvPr>
              <p:cNvSpPr/>
              <p:nvPr/>
            </p:nvSpPr>
            <p:spPr>
              <a:xfrm>
                <a:off x="4307076" y="3731605"/>
                <a:ext cx="731916" cy="63078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FC711CF-3ACF-4F63-B47B-340515254AA6}"/>
                  </a:ext>
                </a:extLst>
              </p:cNvPr>
              <p:cNvSpPr/>
              <p:nvPr/>
            </p:nvSpPr>
            <p:spPr>
              <a:xfrm>
                <a:off x="3540716" y="3853655"/>
                <a:ext cx="1097769" cy="10964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FTP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12584A0-BE70-4B1B-A71F-A29109898BAD}"/>
                  </a:ext>
                </a:extLst>
              </p:cNvPr>
              <p:cNvSpPr/>
              <p:nvPr/>
            </p:nvSpPr>
            <p:spPr>
              <a:xfrm>
                <a:off x="4708477" y="3848566"/>
                <a:ext cx="1107979" cy="1106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DataBase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1E559C9-29CD-4622-9E15-98E496B05880}"/>
                  </a:ext>
                </a:extLst>
              </p:cNvPr>
              <p:cNvSpPr/>
              <p:nvPr/>
            </p:nvSpPr>
            <p:spPr>
              <a:xfrm>
                <a:off x="4165172" y="2854899"/>
                <a:ext cx="1016721" cy="10526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Program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TextBox 49">
                <a:extLst>
                  <a:ext uri="{FF2B5EF4-FFF2-40B4-BE49-F238E27FC236}">
                    <a16:creationId xmlns:a16="http://schemas.microsoft.com/office/drawing/2014/main" id="{423C4CEA-B586-420D-B936-9626C908F281}"/>
                  </a:ext>
                </a:extLst>
              </p:cNvPr>
              <p:cNvSpPr txBox="1"/>
              <p:nvPr/>
            </p:nvSpPr>
            <p:spPr>
              <a:xfrm>
                <a:off x="4378067" y="3972525"/>
                <a:ext cx="590932" cy="12824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4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300987-1D25-4A7B-937A-DD5BE7948596}"/>
              </a:ext>
            </a:extLst>
          </p:cNvPr>
          <p:cNvCxnSpPr>
            <a:cxnSpLocks/>
          </p:cNvCxnSpPr>
          <p:nvPr/>
        </p:nvCxnSpPr>
        <p:spPr bwMode="auto">
          <a:xfrm>
            <a:off x="2657474" y="3638290"/>
            <a:ext cx="2330501" cy="11292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프로젝트 내용</a:t>
            </a:r>
          </a:p>
        </p:txBody>
      </p:sp>
      <p:grpSp>
        <p:nvGrpSpPr>
          <p:cNvPr id="4" name="그룹 36">
            <a:extLst>
              <a:ext uri="{FF2B5EF4-FFF2-40B4-BE49-F238E27FC236}">
                <a16:creationId xmlns:a16="http://schemas.microsoft.com/office/drawing/2014/main" id="{610B9254-F3AD-4B38-9DA2-1C3E819CAB32}"/>
              </a:ext>
            </a:extLst>
          </p:cNvPr>
          <p:cNvGrpSpPr>
            <a:grpSpLocks/>
          </p:cNvGrpSpPr>
          <p:nvPr/>
        </p:nvGrpSpPr>
        <p:grpSpPr bwMode="auto">
          <a:xfrm>
            <a:off x="2351584" y="883862"/>
            <a:ext cx="8064896" cy="5643125"/>
            <a:chOff x="1691680" y="1988840"/>
            <a:chExt cx="6117779" cy="428087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AE06E97-948F-4291-A140-749B3AD36B1F}"/>
                </a:ext>
              </a:extLst>
            </p:cNvPr>
            <p:cNvCxnSpPr>
              <a:stCxn id="11" idx="7"/>
              <a:endCxn id="12" idx="3"/>
            </p:cNvCxnSpPr>
            <p:nvPr/>
          </p:nvCxnSpPr>
          <p:spPr>
            <a:xfrm flipV="1">
              <a:off x="5265810" y="2947908"/>
              <a:ext cx="535087" cy="38426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A67059-5543-4C18-8EF5-E99170594996}"/>
                </a:ext>
              </a:extLst>
            </p:cNvPr>
            <p:cNvCxnSpPr>
              <a:stCxn id="11" idx="6"/>
            </p:cNvCxnSpPr>
            <p:nvPr/>
          </p:nvCxnSpPr>
          <p:spPr>
            <a:xfrm>
              <a:off x="5550025" y="4016539"/>
              <a:ext cx="1059061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0FB696-C78A-4297-9A8C-A3C000E4C32B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5265810" y="4700907"/>
              <a:ext cx="577958" cy="43507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5C5E709-4A83-4DBF-AACF-AF2BD7BF9DA1}"/>
                </a:ext>
              </a:extLst>
            </p:cNvPr>
            <p:cNvCxnSpPr>
              <a:endCxn id="11" idx="3"/>
            </p:cNvCxnSpPr>
            <p:nvPr/>
          </p:nvCxnSpPr>
          <p:spPr>
            <a:xfrm flipV="1">
              <a:off x="3562104" y="4700907"/>
              <a:ext cx="335025" cy="32392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74726BB-F62C-4D3A-8648-CDB2F11D17D6}"/>
                </a:ext>
              </a:extLst>
            </p:cNvPr>
            <p:cNvCxnSpPr/>
            <p:nvPr/>
          </p:nvCxnSpPr>
          <p:spPr>
            <a:xfrm>
              <a:off x="2931749" y="3232136"/>
              <a:ext cx="728798" cy="44301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도넛 67">
              <a:extLst>
                <a:ext uri="{FF2B5EF4-FFF2-40B4-BE49-F238E27FC236}">
                  <a16:creationId xmlns:a16="http://schemas.microsoft.com/office/drawing/2014/main" id="{F6EFEF28-EFF7-4C53-A0D6-19404D4B5626}"/>
                </a:ext>
              </a:extLst>
            </p:cNvPr>
            <p:cNvSpPr/>
            <p:nvPr/>
          </p:nvSpPr>
          <p:spPr>
            <a:xfrm>
              <a:off x="3614502" y="3047944"/>
              <a:ext cx="1935523" cy="1935602"/>
            </a:xfrm>
            <a:prstGeom prst="donut">
              <a:avLst>
                <a:gd name="adj" fmla="val 11663"/>
              </a:avLst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" name="도넛 68">
              <a:extLst>
                <a:ext uri="{FF2B5EF4-FFF2-40B4-BE49-F238E27FC236}">
                  <a16:creationId xmlns:a16="http://schemas.microsoft.com/office/drawing/2014/main" id="{3C1AFE3A-8668-47AF-8448-684FEB679370}"/>
                </a:ext>
              </a:extLst>
            </p:cNvPr>
            <p:cNvSpPr/>
            <p:nvPr/>
          </p:nvSpPr>
          <p:spPr>
            <a:xfrm>
              <a:off x="5635766" y="1988840"/>
              <a:ext cx="1124160" cy="1124206"/>
            </a:xfrm>
            <a:prstGeom prst="donut">
              <a:avLst>
                <a:gd name="adj" fmla="val 11663"/>
              </a:avLst>
            </a:pr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3" name="도넛 69">
              <a:extLst>
                <a:ext uri="{FF2B5EF4-FFF2-40B4-BE49-F238E27FC236}">
                  <a16:creationId xmlns:a16="http://schemas.microsoft.com/office/drawing/2014/main" id="{0B374CB2-4B02-4F1B-8191-C02E5FE90D00}"/>
                </a:ext>
              </a:extLst>
            </p:cNvPr>
            <p:cNvSpPr/>
            <p:nvPr/>
          </p:nvSpPr>
          <p:spPr>
            <a:xfrm>
              <a:off x="6609085" y="3232136"/>
              <a:ext cx="1200374" cy="1200423"/>
            </a:xfrm>
            <a:prstGeom prst="donut">
              <a:avLst>
                <a:gd name="adj" fmla="val 1166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도넛 70">
              <a:extLst>
                <a:ext uri="{FF2B5EF4-FFF2-40B4-BE49-F238E27FC236}">
                  <a16:creationId xmlns:a16="http://schemas.microsoft.com/office/drawing/2014/main" id="{8F0412B8-C723-43C4-89D1-7764DC8AC67A}"/>
                </a:ext>
              </a:extLst>
            </p:cNvPr>
            <p:cNvSpPr/>
            <p:nvPr/>
          </p:nvSpPr>
          <p:spPr>
            <a:xfrm>
              <a:off x="5654819" y="4824760"/>
              <a:ext cx="974907" cy="973359"/>
            </a:xfrm>
            <a:prstGeom prst="donut">
              <a:avLst>
                <a:gd name="adj" fmla="val 17583"/>
              </a:avLst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도넛 71">
              <a:extLst>
                <a:ext uri="{FF2B5EF4-FFF2-40B4-BE49-F238E27FC236}">
                  <a16:creationId xmlns:a16="http://schemas.microsoft.com/office/drawing/2014/main" id="{FF03324A-837B-487D-8587-590297F5912B}"/>
                </a:ext>
              </a:extLst>
            </p:cNvPr>
            <p:cNvSpPr/>
            <p:nvPr/>
          </p:nvSpPr>
          <p:spPr>
            <a:xfrm>
              <a:off x="1691680" y="2031713"/>
              <a:ext cx="1398849" cy="1398905"/>
            </a:xfrm>
            <a:prstGeom prst="donut">
              <a:avLst>
                <a:gd name="adj" fmla="val 1244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8EF6D0-608F-4B11-B410-15ED47E873DF}"/>
                </a:ext>
              </a:extLst>
            </p:cNvPr>
            <p:cNvSpPr/>
            <p:nvPr/>
          </p:nvSpPr>
          <p:spPr>
            <a:xfrm>
              <a:off x="4057496" y="4245191"/>
              <a:ext cx="1047945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Main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228761-39A8-45D7-98FC-8311BFE2FAF8}"/>
                </a:ext>
              </a:extLst>
            </p:cNvPr>
            <p:cNvSpPr/>
            <p:nvPr/>
          </p:nvSpPr>
          <p:spPr>
            <a:xfrm>
              <a:off x="2080691" y="2897097"/>
              <a:ext cx="624003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앨범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C7DB59-A5F8-45B8-91C9-6B6226B7D804}"/>
                </a:ext>
              </a:extLst>
            </p:cNvPr>
            <p:cNvSpPr/>
            <p:nvPr/>
          </p:nvSpPr>
          <p:spPr>
            <a:xfrm>
              <a:off x="5894577" y="2641451"/>
              <a:ext cx="624003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썸내일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1EB423-3D22-4B74-97C0-36A9E0E0BA1C}"/>
                </a:ext>
              </a:extLst>
            </p:cNvPr>
            <p:cNvSpPr/>
            <p:nvPr/>
          </p:nvSpPr>
          <p:spPr>
            <a:xfrm>
              <a:off x="6857206" y="4000997"/>
              <a:ext cx="751028" cy="21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자료 검색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A6BA96-4A05-47BD-B408-A77AA308CCE3}"/>
                </a:ext>
              </a:extLst>
            </p:cNvPr>
            <p:cNvSpPr/>
            <p:nvPr/>
          </p:nvSpPr>
          <p:spPr>
            <a:xfrm>
              <a:off x="5830271" y="5123687"/>
              <a:ext cx="624003" cy="35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Drag &amp;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Drop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CD3E88-3397-4AFA-B0B3-65B53DF79E14}"/>
                </a:ext>
              </a:extLst>
            </p:cNvPr>
            <p:cNvSpPr/>
            <p:nvPr/>
          </p:nvSpPr>
          <p:spPr>
            <a:xfrm>
              <a:off x="2798374" y="5713963"/>
              <a:ext cx="625592" cy="406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이미지 편집</a:t>
              </a:r>
            </a:p>
          </p:txBody>
        </p:sp>
        <p:sp>
          <p:nvSpPr>
            <p:cNvPr id="25" name="도넛 117">
              <a:extLst>
                <a:ext uri="{FF2B5EF4-FFF2-40B4-BE49-F238E27FC236}">
                  <a16:creationId xmlns:a16="http://schemas.microsoft.com/office/drawing/2014/main" id="{988DA151-B748-4527-9040-E2B7035BB42F}"/>
                </a:ext>
              </a:extLst>
            </p:cNvPr>
            <p:cNvSpPr/>
            <p:nvPr/>
          </p:nvSpPr>
          <p:spPr>
            <a:xfrm>
              <a:off x="2366494" y="4758070"/>
              <a:ext cx="1513169" cy="1511644"/>
            </a:xfrm>
            <a:prstGeom prst="donut">
              <a:avLst>
                <a:gd name="adj" fmla="val 11663"/>
              </a:avLst>
            </a:pr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6" name="Picture 8" descr="G:\프리미엄템플릿\바닷가1.png">
              <a:extLst>
                <a:ext uri="{FF2B5EF4-FFF2-40B4-BE49-F238E27FC236}">
                  <a16:creationId xmlns:a16="http://schemas.microsoft.com/office/drawing/2014/main" id="{D77AFBBE-CA2B-43B7-8C4B-8337893B7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69960" y="3440078"/>
              <a:ext cx="816471" cy="837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29" descr="1.png">
              <a:extLst>
                <a:ext uri="{FF2B5EF4-FFF2-40B4-BE49-F238E27FC236}">
                  <a16:creationId xmlns:a16="http://schemas.microsoft.com/office/drawing/2014/main" id="{3FF36C8E-8DBB-4DF6-AEB7-FA28FE305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7206" y="3467100"/>
              <a:ext cx="576063" cy="522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30" descr="2.png">
              <a:extLst>
                <a:ext uri="{FF2B5EF4-FFF2-40B4-BE49-F238E27FC236}">
                  <a16:creationId xmlns:a16="http://schemas.microsoft.com/office/drawing/2014/main" id="{FA2242ED-87CF-4E98-AE5B-7E997302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83584" y="2252490"/>
              <a:ext cx="432049" cy="434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31" descr="3.png">
              <a:extLst>
                <a:ext uri="{FF2B5EF4-FFF2-40B4-BE49-F238E27FC236}">
                  <a16:creationId xmlns:a16="http://schemas.microsoft.com/office/drawing/2014/main" id="{75A7AE58-68B3-4DE9-8C48-3F70BDDF0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66468" y="5047084"/>
              <a:ext cx="742393" cy="691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35" descr="4.png">
              <a:extLst>
                <a:ext uri="{FF2B5EF4-FFF2-40B4-BE49-F238E27FC236}">
                  <a16:creationId xmlns:a16="http://schemas.microsoft.com/office/drawing/2014/main" id="{6AEC2527-3A9C-4483-9267-D8D7CE6A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17812" y="2373263"/>
              <a:ext cx="724114" cy="55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도넛 70">
            <a:extLst>
              <a:ext uri="{FF2B5EF4-FFF2-40B4-BE49-F238E27FC236}">
                <a16:creationId xmlns:a16="http://schemas.microsoft.com/office/drawing/2014/main" id="{0748C5F6-BDF0-4E46-A0C0-2423DAE8710E}"/>
              </a:ext>
            </a:extLst>
          </p:cNvPr>
          <p:cNvSpPr/>
          <p:nvPr/>
        </p:nvSpPr>
        <p:spPr bwMode="auto">
          <a:xfrm>
            <a:off x="1536922" y="2996742"/>
            <a:ext cx="1285192" cy="1283099"/>
          </a:xfrm>
          <a:prstGeom prst="donut">
            <a:avLst>
              <a:gd name="adj" fmla="val 17583"/>
            </a:avLst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9495D-FD39-4FC0-A738-DA3A3AA14434}"/>
              </a:ext>
            </a:extLst>
          </p:cNvPr>
          <p:cNvSpPr/>
          <p:nvPr/>
        </p:nvSpPr>
        <p:spPr bwMode="auto">
          <a:xfrm>
            <a:off x="1751750" y="3499791"/>
            <a:ext cx="822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미리보기</a:t>
            </a:r>
          </a:p>
        </p:txBody>
      </p:sp>
    </p:spTree>
    <p:extLst>
      <p:ext uri="{BB962C8B-B14F-4D97-AF65-F5344CB8AC3E}">
        <p14:creationId xmlns:p14="http://schemas.microsoft.com/office/powerpoint/2010/main" val="353196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260648"/>
            <a:ext cx="10657184" cy="796908"/>
          </a:xfrm>
        </p:spPr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grpSp>
        <p:nvGrpSpPr>
          <p:cNvPr id="4108" name="그룹 4107">
            <a:extLst>
              <a:ext uri="{FF2B5EF4-FFF2-40B4-BE49-F238E27FC236}">
                <a16:creationId xmlns:a16="http://schemas.microsoft.com/office/drawing/2014/main" id="{BA171C78-3083-4B44-8BAD-08B07F1743BB}"/>
              </a:ext>
            </a:extLst>
          </p:cNvPr>
          <p:cNvGrpSpPr/>
          <p:nvPr/>
        </p:nvGrpSpPr>
        <p:grpSpPr>
          <a:xfrm>
            <a:off x="434580" y="836712"/>
            <a:ext cx="11782608" cy="5872779"/>
            <a:chOff x="157425" y="796581"/>
            <a:chExt cx="11782608" cy="5872779"/>
          </a:xfrm>
        </p:grpSpPr>
        <p:pic>
          <p:nvPicPr>
            <p:cNvPr id="4097" name="_x47609352" descr="EMB000035f8582b">
              <a:extLst>
                <a:ext uri="{FF2B5EF4-FFF2-40B4-BE49-F238E27FC236}">
                  <a16:creationId xmlns:a16="http://schemas.microsoft.com/office/drawing/2014/main" id="{40301446-7DBE-4FBC-8B85-BE31C95D3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574961"/>
              <a:ext cx="9169019" cy="509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31D6B7C-BF11-40D9-BDE8-8A4A96CF0DDA}"/>
                </a:ext>
              </a:extLst>
            </p:cNvPr>
            <p:cNvGrpSpPr/>
            <p:nvPr/>
          </p:nvGrpSpPr>
          <p:grpSpPr>
            <a:xfrm>
              <a:off x="8040216" y="1289491"/>
              <a:ext cx="2016224" cy="1080120"/>
              <a:chOff x="8040216" y="620688"/>
              <a:chExt cx="2016224" cy="108012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ABC95F6-91D9-449C-99AE-3A8DB967BCC2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5AB5FAA-0B9D-474E-9204-6C454FF46CA6}"/>
                  </a:ext>
                </a:extLst>
              </p:cNvPr>
              <p:cNvCxnSpPr>
                <a:cxnSpLocks/>
                <a:stCxn id="5" idx="7"/>
              </p:cNvCxnSpPr>
              <p:nvPr/>
            </p:nvCxnSpPr>
            <p:spPr>
              <a:xfrm flipV="1">
                <a:off x="8593380" y="620688"/>
                <a:ext cx="1463060" cy="526956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EB1421-481F-4760-A2DD-440E222CB137}"/>
                </a:ext>
              </a:extLst>
            </p:cNvPr>
            <p:cNvSpPr txBox="1"/>
            <p:nvPr/>
          </p:nvSpPr>
          <p:spPr>
            <a:xfrm>
              <a:off x="10046582" y="965455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자료 검색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CA6F555-6D19-406B-9464-F459B55618E1}"/>
                </a:ext>
              </a:extLst>
            </p:cNvPr>
            <p:cNvGrpSpPr/>
            <p:nvPr/>
          </p:nvGrpSpPr>
          <p:grpSpPr>
            <a:xfrm>
              <a:off x="9156341" y="1732265"/>
              <a:ext cx="1404155" cy="648072"/>
              <a:chOff x="8040216" y="1052736"/>
              <a:chExt cx="1404155" cy="64807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C65FA78-B632-4C2F-B259-3EAACA63E321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A13E4D45-377E-4207-84EC-2166C5F4170B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8688288" y="1376772"/>
                <a:ext cx="756083" cy="0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A6D84E-D89D-44ED-87FE-CB3AD0421B01}"/>
                </a:ext>
              </a:extLst>
            </p:cNvPr>
            <p:cNvSpPr txBox="1"/>
            <p:nvPr/>
          </p:nvSpPr>
          <p:spPr>
            <a:xfrm>
              <a:off x="10524261" y="181474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업로드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</a:rPr>
                <a:t>다운로드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F9D077E-E909-47E3-95E9-D102A542BBC8}"/>
                </a:ext>
              </a:extLst>
            </p:cNvPr>
            <p:cNvGrpSpPr/>
            <p:nvPr/>
          </p:nvGrpSpPr>
          <p:grpSpPr>
            <a:xfrm>
              <a:off x="5267909" y="1721539"/>
              <a:ext cx="648072" cy="1307290"/>
              <a:chOff x="8040216" y="1052736"/>
              <a:chExt cx="648072" cy="1307290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F71778F-4FCE-4693-B667-A4630CD7E46B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DEC2B56-53DE-4FF8-8361-EF2C4F73CD7F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8364252" y="1700808"/>
                <a:ext cx="308240" cy="659218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06F70A-7012-45E3-B510-DB85959438A5}"/>
                </a:ext>
              </a:extLst>
            </p:cNvPr>
            <p:cNvSpPr txBox="1"/>
            <p:nvPr/>
          </p:nvSpPr>
          <p:spPr>
            <a:xfrm>
              <a:off x="5785088" y="2872297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C00000"/>
                  </a:solidFill>
                </a:rPr>
                <a:t>폴더 추가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BD3FAD-7E45-4763-B5A8-B8F8E6814595}"/>
                </a:ext>
              </a:extLst>
            </p:cNvPr>
            <p:cNvGrpSpPr/>
            <p:nvPr/>
          </p:nvGrpSpPr>
          <p:grpSpPr>
            <a:xfrm>
              <a:off x="4698949" y="1289491"/>
              <a:ext cx="648072" cy="1142079"/>
              <a:chOff x="8040216" y="558729"/>
              <a:chExt cx="648072" cy="1142079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D793C41-647F-4693-B610-FCE188B5F1C9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C227F66-F8F8-4396-84CA-C8566DA95AB2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V="1">
                <a:off x="8364252" y="558729"/>
                <a:ext cx="244924" cy="494007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A1220B-3D85-442D-9FF9-F3C09DD85BD4}"/>
                </a:ext>
              </a:extLst>
            </p:cNvPr>
            <p:cNvSpPr txBox="1"/>
            <p:nvPr/>
          </p:nvSpPr>
          <p:spPr>
            <a:xfrm>
              <a:off x="3894459" y="796581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즐겨 찾기 추가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F6FB8E3-AF03-4DFE-95F6-41A3BFB68F5E}"/>
                </a:ext>
              </a:extLst>
            </p:cNvPr>
            <p:cNvGrpSpPr/>
            <p:nvPr/>
          </p:nvGrpSpPr>
          <p:grpSpPr>
            <a:xfrm>
              <a:off x="945401" y="2122227"/>
              <a:ext cx="2868465" cy="3212599"/>
              <a:chOff x="7919612" y="1052735"/>
              <a:chExt cx="2759706" cy="3212599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6C3C345-6F69-43F8-B439-A6BF00A9EA3A}"/>
                  </a:ext>
                </a:extLst>
              </p:cNvPr>
              <p:cNvSpPr/>
              <p:nvPr/>
            </p:nvSpPr>
            <p:spPr>
              <a:xfrm>
                <a:off x="7919612" y="1052735"/>
                <a:ext cx="965004" cy="247963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1BB7674A-8043-40EB-8D52-593F64F6B96D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8761027" y="3095310"/>
                <a:ext cx="1918291" cy="1170024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AC67CA-5FC4-40BC-99E2-E69E10218718}"/>
                </a:ext>
              </a:extLst>
            </p:cNvPr>
            <p:cNvSpPr txBox="1"/>
            <p:nvPr/>
          </p:nvSpPr>
          <p:spPr>
            <a:xfrm>
              <a:off x="1952902" y="5334826"/>
              <a:ext cx="3721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2"/>
                  </a:solidFill>
                </a:rPr>
                <a:t>파일 종류 별 구분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78A6D1-019E-496C-81FD-615A5103343A}"/>
                </a:ext>
              </a:extLst>
            </p:cNvPr>
            <p:cNvGrpSpPr/>
            <p:nvPr/>
          </p:nvGrpSpPr>
          <p:grpSpPr>
            <a:xfrm>
              <a:off x="1282092" y="1489078"/>
              <a:ext cx="1091047" cy="904133"/>
              <a:chOff x="7597241" y="796675"/>
              <a:chExt cx="1091047" cy="904133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866F5F34-C641-4B69-A2C8-8E559F70BF2F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B56C7E0-008A-4E9A-AC48-76A6FECDB04E}"/>
                  </a:ext>
                </a:extLst>
              </p:cNvPr>
              <p:cNvCxnSpPr>
                <a:cxnSpLocks/>
                <a:stCxn id="73" idx="1"/>
                <a:endCxn id="78" idx="2"/>
              </p:cNvCxnSpPr>
              <p:nvPr/>
            </p:nvCxnSpPr>
            <p:spPr>
              <a:xfrm flipH="1" flipV="1">
                <a:off x="7597241" y="796675"/>
                <a:ext cx="537883" cy="350969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CE9803-3934-4B93-9291-14D48DB86C62}"/>
                </a:ext>
              </a:extLst>
            </p:cNvPr>
            <p:cNvSpPr txBox="1"/>
            <p:nvPr/>
          </p:nvSpPr>
          <p:spPr>
            <a:xfrm>
              <a:off x="157425" y="102741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현재 파일 경로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5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파일 종류 별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71E8F-12C1-4EFC-884C-4176406E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2" y="1124744"/>
            <a:ext cx="11280576" cy="327792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B8E084-9B6A-41CF-A7EC-9667299D73D4}"/>
              </a:ext>
            </a:extLst>
          </p:cNvPr>
          <p:cNvGrpSpPr/>
          <p:nvPr/>
        </p:nvGrpSpPr>
        <p:grpSpPr>
          <a:xfrm>
            <a:off x="767408" y="2276872"/>
            <a:ext cx="1152128" cy="2448272"/>
            <a:chOff x="8040216" y="1052736"/>
            <a:chExt cx="1152128" cy="244827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3CDB6E-F44B-4083-8241-3C430F123AB7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AE94218-1618-456D-9CF0-6E3A42FDBE40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8593380" y="1605900"/>
              <a:ext cx="598964" cy="189510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54EEFD-E4A8-40E1-97CE-19B6C6DB0114}"/>
              </a:ext>
            </a:extLst>
          </p:cNvPr>
          <p:cNvSpPr txBox="1"/>
          <p:nvPr/>
        </p:nvSpPr>
        <p:spPr>
          <a:xfrm>
            <a:off x="1775520" y="4725144"/>
            <a:ext cx="9243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사진 </a:t>
            </a:r>
            <a:r>
              <a:rPr lang="en-US" altLang="ko-KR" sz="2800" dirty="0">
                <a:solidFill>
                  <a:schemeClr val="bg1"/>
                </a:solidFill>
              </a:rPr>
              <a:t>Pane</a:t>
            </a:r>
            <a:r>
              <a:rPr lang="ko-KR" altLang="en-US" sz="2800" dirty="0">
                <a:solidFill>
                  <a:schemeClr val="bg1"/>
                </a:solidFill>
              </a:rPr>
              <a:t>은 </a:t>
            </a:r>
            <a:r>
              <a:rPr lang="en-US" altLang="ko-KR" sz="2800" dirty="0" err="1">
                <a:solidFill>
                  <a:schemeClr val="bg1"/>
                </a:solidFill>
              </a:rPr>
              <a:t>png</a:t>
            </a:r>
            <a:r>
              <a:rPr lang="ko-KR" altLang="en-US" sz="2800" dirty="0">
                <a:solidFill>
                  <a:schemeClr val="bg1"/>
                </a:solidFill>
              </a:rPr>
              <a:t>나 </a:t>
            </a:r>
            <a:r>
              <a:rPr lang="en-US" altLang="ko-KR" sz="2800" dirty="0">
                <a:solidFill>
                  <a:schemeClr val="bg1"/>
                </a:solidFill>
              </a:rPr>
              <a:t>jpg</a:t>
            </a:r>
            <a:r>
              <a:rPr lang="ko-KR" altLang="en-US" sz="2800" dirty="0">
                <a:solidFill>
                  <a:schemeClr val="bg1"/>
                </a:solidFill>
              </a:rPr>
              <a:t>등의 이미지 관련 확장자 자료만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89B19C-2C80-4CEE-8BDC-F793030EF3CA}"/>
              </a:ext>
            </a:extLst>
          </p:cNvPr>
          <p:cNvGrpSpPr/>
          <p:nvPr/>
        </p:nvGrpSpPr>
        <p:grpSpPr>
          <a:xfrm>
            <a:off x="3039362" y="2104189"/>
            <a:ext cx="1944216" cy="3744416"/>
            <a:chOff x="7431850" y="-488099"/>
            <a:chExt cx="1944216" cy="374441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74996EA-9B4A-4084-B9C5-53E33262E955}"/>
                </a:ext>
              </a:extLst>
            </p:cNvPr>
            <p:cNvSpPr/>
            <p:nvPr/>
          </p:nvSpPr>
          <p:spPr>
            <a:xfrm>
              <a:off x="7431850" y="-488099"/>
              <a:ext cx="1944216" cy="1944216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C88FC2D-B12A-4729-AB6A-E5FDA2613B25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8583978" y="1171393"/>
              <a:ext cx="507364" cy="2084924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F6F25-1689-4D98-85E7-4B9600399C7B}"/>
              </a:ext>
            </a:extLst>
          </p:cNvPr>
          <p:cNvSpPr txBox="1"/>
          <p:nvPr/>
        </p:nvSpPr>
        <p:spPr>
          <a:xfrm>
            <a:off x="1620054" y="5753697"/>
            <a:ext cx="479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이미지는 </a:t>
            </a:r>
            <a:r>
              <a:rPr lang="en-US" altLang="ko-KR" sz="2800" dirty="0">
                <a:solidFill>
                  <a:schemeClr val="bg1"/>
                </a:solidFill>
              </a:rPr>
              <a:t>Thumbnail</a:t>
            </a:r>
            <a:r>
              <a:rPr lang="ko-KR" altLang="en-US" sz="2800" dirty="0">
                <a:solidFill>
                  <a:schemeClr val="bg1"/>
                </a:solidFill>
              </a:rPr>
              <a:t>로 표현</a:t>
            </a:r>
          </a:p>
        </p:txBody>
      </p:sp>
    </p:spTree>
    <p:extLst>
      <p:ext uri="{BB962C8B-B14F-4D97-AF65-F5344CB8AC3E}">
        <p14:creationId xmlns:p14="http://schemas.microsoft.com/office/powerpoint/2010/main" val="227243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자료 검색</a:t>
            </a:r>
          </a:p>
        </p:txBody>
      </p:sp>
      <p:pic>
        <p:nvPicPr>
          <p:cNvPr id="7169" name="_x47607032" descr="EMB000035f85835">
            <a:extLst>
              <a:ext uri="{FF2B5EF4-FFF2-40B4-BE49-F238E27FC236}">
                <a16:creationId xmlns:a16="http://schemas.microsoft.com/office/drawing/2014/main" id="{4E79CF6C-6D11-49EC-BCB9-95D2A9EBC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4" b="56407"/>
          <a:stretch/>
        </p:blipFill>
        <p:spPr bwMode="auto">
          <a:xfrm>
            <a:off x="767408" y="1124744"/>
            <a:ext cx="9797877" cy="31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49DD2C-A81C-46C4-9745-325CC51C2794}"/>
              </a:ext>
            </a:extLst>
          </p:cNvPr>
          <p:cNvGrpSpPr/>
          <p:nvPr/>
        </p:nvGrpSpPr>
        <p:grpSpPr>
          <a:xfrm>
            <a:off x="7608168" y="1466184"/>
            <a:ext cx="648072" cy="3030595"/>
            <a:chOff x="8040216" y="1052736"/>
            <a:chExt cx="648072" cy="303059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51803E9-BB85-49E2-8C97-BCCCEF15081F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7D57D55-5045-4213-86C5-1D6A8E9F2670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H="1">
              <a:off x="8040216" y="1700808"/>
              <a:ext cx="324036" cy="2382523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B63814-17E9-406F-A85A-5B54FEA61B1C}"/>
              </a:ext>
            </a:extLst>
          </p:cNvPr>
          <p:cNvSpPr txBox="1"/>
          <p:nvPr/>
        </p:nvSpPr>
        <p:spPr>
          <a:xfrm>
            <a:off x="1909469" y="4550652"/>
            <a:ext cx="916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자료를 검색 시 단어가 포함 관련 자료 표현</a:t>
            </a:r>
          </a:p>
        </p:txBody>
      </p:sp>
    </p:spTree>
    <p:extLst>
      <p:ext uri="{BB962C8B-B14F-4D97-AF65-F5344CB8AC3E}">
        <p14:creationId xmlns:p14="http://schemas.microsoft.com/office/powerpoint/2010/main" val="43574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en-US" altLang="ko-KR" dirty="0"/>
              <a:t>Drag &amp; Drop, </a:t>
            </a:r>
            <a:r>
              <a:rPr lang="ko-KR" altLang="en-US" dirty="0"/>
              <a:t>썸네일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AAACE8-1EB5-4DB3-A4F8-9200EAB7E211}"/>
              </a:ext>
            </a:extLst>
          </p:cNvPr>
          <p:cNvGrpSpPr/>
          <p:nvPr/>
        </p:nvGrpSpPr>
        <p:grpSpPr>
          <a:xfrm>
            <a:off x="1631504" y="1165586"/>
            <a:ext cx="8687912" cy="3295452"/>
            <a:chOff x="498897" y="1052736"/>
            <a:chExt cx="8687912" cy="32954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077C9C-E647-47DB-A345-45D52A5B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97" y="1052736"/>
              <a:ext cx="5194233" cy="329545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4C5B87-15C2-4F00-A357-607F8730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7484" y="2187493"/>
              <a:ext cx="2219325" cy="2143125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0B73C711-7957-49B4-9774-2247CEEE115F}"/>
                </a:ext>
              </a:extLst>
            </p:cNvPr>
            <p:cNvSpPr/>
            <p:nvPr/>
          </p:nvSpPr>
          <p:spPr>
            <a:xfrm>
              <a:off x="5810555" y="3717032"/>
              <a:ext cx="1032115" cy="631156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ABD261-4625-4906-A7CE-F8E62387841A}"/>
              </a:ext>
            </a:extLst>
          </p:cNvPr>
          <p:cNvSpPr txBox="1"/>
          <p:nvPr/>
        </p:nvSpPr>
        <p:spPr>
          <a:xfrm>
            <a:off x="911424" y="4800301"/>
            <a:ext cx="1055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드래그 앤 드롭 시 파일 자동 저장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		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+ </a:t>
            </a:r>
            <a:r>
              <a:rPr lang="ko-KR" altLang="en-US" sz="3200" dirty="0">
                <a:solidFill>
                  <a:schemeClr val="bg1"/>
                </a:solidFill>
              </a:rPr>
              <a:t>이미지 파일 일 경우 자동 썸네일 생성</a:t>
            </a:r>
          </a:p>
        </p:txBody>
      </p:sp>
    </p:spTree>
    <p:extLst>
      <p:ext uri="{BB962C8B-B14F-4D97-AF65-F5344CB8AC3E}">
        <p14:creationId xmlns:p14="http://schemas.microsoft.com/office/powerpoint/2010/main" val="258097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미리보기</a:t>
            </a:r>
          </a:p>
        </p:txBody>
      </p:sp>
      <p:pic>
        <p:nvPicPr>
          <p:cNvPr id="11265" name="_x47610072" descr="EMB000035f85843">
            <a:extLst>
              <a:ext uri="{FF2B5EF4-FFF2-40B4-BE49-F238E27FC236}">
                <a16:creationId xmlns:a16="http://schemas.microsoft.com/office/drawing/2014/main" id="{5B6B6134-C236-4AFE-A305-09D6CEA4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764704"/>
            <a:ext cx="6181134" cy="34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0D4BE-52DD-4FE2-BF94-98EADCB3AF54}"/>
              </a:ext>
            </a:extLst>
          </p:cNvPr>
          <p:cNvSpPr txBox="1"/>
          <p:nvPr/>
        </p:nvSpPr>
        <p:spPr>
          <a:xfrm>
            <a:off x="1847528" y="435581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 파일 미리보기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953F8-A233-4BB9-9C98-582CAB0F3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592202"/>
            <a:ext cx="5879976" cy="3307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DA68E-D817-48CC-B749-C91C7610F8E6}"/>
              </a:ext>
            </a:extLst>
          </p:cNvPr>
          <p:cNvSpPr txBox="1"/>
          <p:nvPr/>
        </p:nvSpPr>
        <p:spPr>
          <a:xfrm>
            <a:off x="7248128" y="6165304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동영상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음악 파일 미리보기</a:t>
            </a:r>
          </a:p>
        </p:txBody>
      </p:sp>
    </p:spTree>
    <p:extLst>
      <p:ext uri="{BB962C8B-B14F-4D97-AF65-F5344CB8AC3E}">
        <p14:creationId xmlns:p14="http://schemas.microsoft.com/office/powerpoint/2010/main" val="38985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223792" y="476672"/>
            <a:ext cx="2699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39416" y="1130499"/>
            <a:ext cx="5962472" cy="761252"/>
            <a:chOff x="1565543" y="1783365"/>
            <a:chExt cx="3748235" cy="886576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915687" y="1783365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개요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921114" y="2243837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프로젝트 핵심 키워드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87" name="직각 삼각형 8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31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52061" y="2060694"/>
            <a:ext cx="5966540" cy="761251"/>
            <a:chOff x="1565543" y="1783366"/>
            <a:chExt cx="3750792" cy="886575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목표 정의</a:t>
              </a:r>
              <a:endParaRPr lang="en-US" altLang="ko-KR" sz="2400" b="1" dirty="0">
                <a:solidFill>
                  <a:srgbClr val="E1E1E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923671" y="2268644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프로젝트 목표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요구사항 분석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57" name="직각 삼각형 5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4479774" y="2052755"/>
            <a:ext cx="5966540" cy="761251"/>
            <a:chOff x="1565543" y="1783366"/>
            <a:chExt cx="3750792" cy="8865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3200825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일정 </a:t>
              </a:r>
              <a:r>
                <a:rPr lang="en-US" altLang="ko-KR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&amp; </a:t>
              </a: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클래스 다이어그램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1923671" y="2274327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팀원 별 담당 분야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기능별 구현 일정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클래스 다이어그램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75" name="직각 삼각형 74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6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498600" y="2969244"/>
            <a:ext cx="5966540" cy="761251"/>
            <a:chOff x="1565543" y="1783366"/>
            <a:chExt cx="3750792" cy="886575"/>
          </a:xfrm>
        </p:grpSpPr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내용</a:t>
              </a:r>
              <a:endParaRPr lang="en-US" altLang="ko-KR" sz="2400" b="1" dirty="0">
                <a:solidFill>
                  <a:srgbClr val="E1E1E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11"/>
            <p:cNvSpPr txBox="1">
              <a:spLocks noChangeArrowheads="1"/>
            </p:cNvSpPr>
            <p:nvPr/>
          </p:nvSpPr>
          <p:spPr bwMode="auto">
            <a:xfrm>
              <a:off x="1923671" y="2183549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UI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 구성 및 기능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FTP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81" name="직각 삼각형 8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2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8243672" y="2927758"/>
            <a:ext cx="5966540" cy="761251"/>
            <a:chOff x="1565543" y="1783366"/>
            <a:chExt cx="3750792" cy="886575"/>
          </a:xfrm>
        </p:grpSpPr>
        <p:sp>
          <p:nvSpPr>
            <p:cNvPr id="125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시연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11"/>
            <p:cNvSpPr txBox="1">
              <a:spLocks noChangeArrowheads="1"/>
            </p:cNvSpPr>
            <p:nvPr/>
          </p:nvSpPr>
          <p:spPr bwMode="auto">
            <a:xfrm>
              <a:off x="1923671" y="2217791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시연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128" name="직각 삼각형 12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29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8238493" y="3950110"/>
            <a:ext cx="5966540" cy="761251"/>
            <a:chOff x="1565543" y="1783366"/>
            <a:chExt cx="3750792" cy="886575"/>
          </a:xfrm>
        </p:grpSpPr>
        <p:sp>
          <p:nvSpPr>
            <p:cNvPr id="131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Q&amp;A</a:t>
              </a:r>
            </a:p>
          </p:txBody>
        </p:sp>
        <p:sp>
          <p:nvSpPr>
            <p:cNvPr id="132" name="Text Box 11"/>
            <p:cNvSpPr txBox="1">
              <a:spLocks noChangeArrowheads="1"/>
            </p:cNvSpPr>
            <p:nvPr/>
          </p:nvSpPr>
          <p:spPr bwMode="auto">
            <a:xfrm>
              <a:off x="1923671" y="2269715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질의 및 응답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134" name="직각 삼각형 133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35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앨범 </a:t>
            </a:r>
            <a:r>
              <a:rPr lang="en-US" altLang="ko-KR" dirty="0"/>
              <a:t>&amp; </a:t>
            </a:r>
            <a:r>
              <a:rPr lang="ko-KR" altLang="en-US" dirty="0"/>
              <a:t>슬라이드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209C90-17EB-44AD-9EB3-C08361FDC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268760"/>
            <a:ext cx="5727425" cy="32261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9452D-7F06-4965-BB74-E07470DA12CB}"/>
              </a:ext>
            </a:extLst>
          </p:cNvPr>
          <p:cNvGrpSpPr/>
          <p:nvPr/>
        </p:nvGrpSpPr>
        <p:grpSpPr>
          <a:xfrm>
            <a:off x="5735960" y="1254369"/>
            <a:ext cx="1512168" cy="648072"/>
            <a:chOff x="8040216" y="1052736"/>
            <a:chExt cx="1512168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0D0D5B-BA05-4D21-BA53-4728CBFCBD8D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2ABF54-260C-4A6F-B628-7B558276764F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8688288" y="1376772"/>
              <a:ext cx="864096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18AA72-4F5E-4C1C-9E7C-B5FE3857D9A2}"/>
              </a:ext>
            </a:extLst>
          </p:cNvPr>
          <p:cNvSpPr txBox="1"/>
          <p:nvPr/>
        </p:nvSpPr>
        <p:spPr>
          <a:xfrm>
            <a:off x="7239083" y="139373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앨범 추가 시 앨범 입력</a:t>
            </a:r>
          </a:p>
        </p:txBody>
      </p:sp>
      <p:pic>
        <p:nvPicPr>
          <p:cNvPr id="12289" name="_x47611432" descr="EMB000035f85848">
            <a:extLst>
              <a:ext uri="{FF2B5EF4-FFF2-40B4-BE49-F238E27FC236}">
                <a16:creationId xmlns:a16="http://schemas.microsoft.com/office/drawing/2014/main" id="{B38E7EBC-7BE0-44F5-9CC3-14661099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287339"/>
            <a:ext cx="6283761" cy="35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03C67-508A-4B2B-B565-0BBB0F50E57E}"/>
              </a:ext>
            </a:extLst>
          </p:cNvPr>
          <p:cNvSpPr txBox="1"/>
          <p:nvPr/>
        </p:nvSpPr>
        <p:spPr>
          <a:xfrm>
            <a:off x="1596370" y="6093296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앨범 내에서 사진 선택 시 슬라이드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DCFE9A-1C3B-4B39-A548-A7BB1BB33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78" y="3207669"/>
            <a:ext cx="5727425" cy="322262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1CD90F-DB96-41EC-97C1-6E17D6ED8D05}"/>
              </a:ext>
            </a:extLst>
          </p:cNvPr>
          <p:cNvGrpSpPr/>
          <p:nvPr/>
        </p:nvGrpSpPr>
        <p:grpSpPr>
          <a:xfrm>
            <a:off x="10488488" y="2492896"/>
            <a:ext cx="1176987" cy="1260140"/>
            <a:chOff x="8256240" y="1217172"/>
            <a:chExt cx="1176987" cy="126014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0EEC2B7-97D5-4ACB-8CE2-96FF8EA2EE20}"/>
                </a:ext>
              </a:extLst>
            </p:cNvPr>
            <p:cNvSpPr/>
            <p:nvPr/>
          </p:nvSpPr>
          <p:spPr>
            <a:xfrm>
              <a:off x="8785155" y="182924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9C49327-0567-401F-906D-79AADBCB4175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8256240" y="1217172"/>
              <a:ext cx="623823" cy="706976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C3E61DC-070A-4721-AC0C-EBF146D0D19F}"/>
              </a:ext>
            </a:extLst>
          </p:cNvPr>
          <p:cNvSpPr txBox="1"/>
          <p:nvPr/>
        </p:nvSpPr>
        <p:spPr>
          <a:xfrm>
            <a:off x="8904312" y="2007383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뒤로 가기 </a:t>
            </a:r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선택된 앨범 이동</a:t>
            </a:r>
          </a:p>
        </p:txBody>
      </p:sp>
    </p:spTree>
    <p:extLst>
      <p:ext uri="{BB962C8B-B14F-4D97-AF65-F5344CB8AC3E}">
        <p14:creationId xmlns:p14="http://schemas.microsoft.com/office/powerpoint/2010/main" val="8362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사진 편집기</a:t>
            </a:r>
          </a:p>
        </p:txBody>
      </p:sp>
      <p:pic>
        <p:nvPicPr>
          <p:cNvPr id="12289" name="_x47611432" descr="EMB000035f85848">
            <a:extLst>
              <a:ext uri="{FF2B5EF4-FFF2-40B4-BE49-F238E27FC236}">
                <a16:creationId xmlns:a16="http://schemas.microsoft.com/office/drawing/2014/main" id="{B38E7EBC-7BE0-44F5-9CC3-14661099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22361"/>
            <a:ext cx="774519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E3C9AB-F46F-47EA-A471-715B1940F97B}"/>
              </a:ext>
            </a:extLst>
          </p:cNvPr>
          <p:cNvGrpSpPr/>
          <p:nvPr/>
        </p:nvGrpSpPr>
        <p:grpSpPr>
          <a:xfrm>
            <a:off x="5447928" y="1119115"/>
            <a:ext cx="2785974" cy="648072"/>
            <a:chOff x="8040216" y="1052736"/>
            <a:chExt cx="2785974" cy="64807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2A278E2-E04B-4931-990D-90D0C7749CC1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8D9DAB5-22CD-49C1-AD00-229732EB0855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8688288" y="1376772"/>
              <a:ext cx="2137902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654F38-667C-47B9-ACBD-867F4FE176BC}"/>
              </a:ext>
            </a:extLst>
          </p:cNvPr>
          <p:cNvSpPr txBox="1"/>
          <p:nvPr/>
        </p:nvSpPr>
        <p:spPr>
          <a:xfrm>
            <a:off x="8233902" y="12584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사진 편집기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B5BDE-4BCD-48FE-9C60-82F6F30C4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002440"/>
            <a:ext cx="6269903" cy="3363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8A192-FE99-4562-81B6-AF7FCD40A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007150"/>
            <a:ext cx="6269903" cy="33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사진 편집기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635BC-7F26-482C-B317-26F53F36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099207" cy="7969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15F830-BD26-4519-AACA-2A6428EF9B11}"/>
              </a:ext>
            </a:extLst>
          </p:cNvPr>
          <p:cNvGrpSpPr/>
          <p:nvPr/>
        </p:nvGrpSpPr>
        <p:grpSpPr>
          <a:xfrm>
            <a:off x="2423592" y="1129564"/>
            <a:ext cx="2953823" cy="3667588"/>
            <a:chOff x="8760296" y="908720"/>
            <a:chExt cx="2953823" cy="366758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04349F-7B9A-4C41-B958-312FC2AADA3F}"/>
                </a:ext>
              </a:extLst>
            </p:cNvPr>
            <p:cNvSpPr/>
            <p:nvPr/>
          </p:nvSpPr>
          <p:spPr>
            <a:xfrm>
              <a:off x="8760296" y="9087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4D82376-99BA-4A88-B535-21156FF1CC21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9313460" y="1461884"/>
              <a:ext cx="2400659" cy="3114424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7BB578-86EB-4B9E-92DB-F864672591D6}"/>
              </a:ext>
            </a:extLst>
          </p:cNvPr>
          <p:cNvGrpSpPr/>
          <p:nvPr/>
        </p:nvGrpSpPr>
        <p:grpSpPr>
          <a:xfrm>
            <a:off x="4079776" y="1129564"/>
            <a:ext cx="1703743" cy="3163532"/>
            <a:chOff x="10264080" y="756320"/>
            <a:chExt cx="1703743" cy="31635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852E7A-FCC2-4B3D-AE35-462AD529BE52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7667B85-52FE-4AA8-A02A-7B1B226111D5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10817244" y="1309484"/>
              <a:ext cx="1150579" cy="261036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DE31A3-C867-4177-B321-1087D94E5EDF}"/>
              </a:ext>
            </a:extLst>
          </p:cNvPr>
          <p:cNvGrpSpPr/>
          <p:nvPr/>
        </p:nvGrpSpPr>
        <p:grpSpPr>
          <a:xfrm>
            <a:off x="6625056" y="1129564"/>
            <a:ext cx="1151239" cy="3019516"/>
            <a:chOff x="9760913" y="756320"/>
            <a:chExt cx="1151239" cy="30195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F95484F-6733-4943-849F-B489C87D0BDE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8135113-B717-4DD2-A43D-A7940E3F8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0913" y="1428946"/>
              <a:ext cx="807975" cy="234689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BC7AAE-1329-4687-9E49-B8FA03FEDF23}"/>
              </a:ext>
            </a:extLst>
          </p:cNvPr>
          <p:cNvGrpSpPr/>
          <p:nvPr/>
        </p:nvGrpSpPr>
        <p:grpSpPr>
          <a:xfrm>
            <a:off x="6661320" y="1129564"/>
            <a:ext cx="3676730" cy="4963732"/>
            <a:chOff x="7235422" y="756320"/>
            <a:chExt cx="3676730" cy="49637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60EE2B-E191-4425-BBA8-DDA2D565E8BC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D54357B-79AD-4742-923A-F9EA09EDE25D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H="1">
              <a:off x="7235422" y="1309484"/>
              <a:ext cx="3123566" cy="441056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AF3AD0-1803-4F84-8F16-0F22C864525B}"/>
              </a:ext>
            </a:extLst>
          </p:cNvPr>
          <p:cNvGrpSpPr/>
          <p:nvPr/>
        </p:nvGrpSpPr>
        <p:grpSpPr>
          <a:xfrm>
            <a:off x="6767107" y="1156528"/>
            <a:ext cx="2307384" cy="3681199"/>
            <a:chOff x="8604768" y="756320"/>
            <a:chExt cx="2307384" cy="36811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C087EF3-C077-48FD-8A4D-A17D2FCCFE49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C4F13E-2B28-4DF2-BFAA-D2EEACEDD8B6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H="1">
              <a:off x="8604768" y="1309484"/>
              <a:ext cx="1754220" cy="3128035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C6C72E-BAEB-495F-8130-F6BAF8EF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80" y="4095716"/>
            <a:ext cx="1454225" cy="21591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72E8AB-60CF-4571-AD35-F89901FE4807}"/>
              </a:ext>
            </a:extLst>
          </p:cNvPr>
          <p:cNvSpPr txBox="1"/>
          <p:nvPr/>
        </p:nvSpPr>
        <p:spPr>
          <a:xfrm>
            <a:off x="5496050" y="29466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사진의 명암 조절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FB5872-7BF4-4ED6-81BE-0147E797AA2D}"/>
              </a:ext>
            </a:extLst>
          </p:cNvPr>
          <p:cNvSpPr txBox="1"/>
          <p:nvPr/>
        </p:nvSpPr>
        <p:spPr>
          <a:xfrm>
            <a:off x="4056650" y="227564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회전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38A56D-4ED2-4016-BE27-46369BFADD0B}"/>
              </a:ext>
            </a:extLst>
          </p:cNvPr>
          <p:cNvSpPr txBox="1"/>
          <p:nvPr/>
        </p:nvSpPr>
        <p:spPr>
          <a:xfrm>
            <a:off x="2602425" y="3918247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hello </a:t>
            </a:r>
            <a:r>
              <a:rPr lang="ko-KR" altLang="en-US" sz="2400" dirty="0">
                <a:solidFill>
                  <a:schemeClr val="bg1"/>
                </a:solidFill>
              </a:rPr>
              <a:t>글자 넣기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72790-94B8-4F1D-9FD0-62A39A014A61}"/>
              </a:ext>
            </a:extLst>
          </p:cNvPr>
          <p:cNvSpPr txBox="1"/>
          <p:nvPr/>
        </p:nvSpPr>
        <p:spPr>
          <a:xfrm>
            <a:off x="7285676" y="523467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</a:t>
            </a:r>
            <a:r>
              <a:rPr lang="ko-KR" altLang="en-US" sz="2400" dirty="0" err="1">
                <a:solidFill>
                  <a:schemeClr val="bg1"/>
                </a:solidFill>
              </a:rPr>
              <a:t>클리핑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3F2EBF-2FCF-4FE0-AC67-1D5AA887847F}"/>
              </a:ext>
            </a:extLst>
          </p:cNvPr>
          <p:cNvSpPr txBox="1"/>
          <p:nvPr/>
        </p:nvSpPr>
        <p:spPr>
          <a:xfrm>
            <a:off x="7605050" y="2333455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높이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넓이 설정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ko-KR" altLang="en-US" sz="7200" dirty="0"/>
              <a:t>시</a:t>
            </a:r>
            <a:r>
              <a:rPr lang="en-US" altLang="ko-KR" sz="7200" dirty="0"/>
              <a:t>	</a:t>
            </a:r>
            <a:r>
              <a:rPr lang="ko-KR" altLang="en-US" sz="7200" dirty="0"/>
              <a:t>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  <p:extLst>
      <p:ext uri="{BB962C8B-B14F-4D97-AF65-F5344CB8AC3E}">
        <p14:creationId xmlns:p14="http://schemas.microsoft.com/office/powerpoint/2010/main" val="4187156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en-US" altLang="ko-KR" sz="7200" dirty="0"/>
              <a:t>Q &amp; A</a:t>
            </a:r>
            <a:endParaRPr lang="ko-KR" altLang="en-US" sz="7200" dirty="0"/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  <p:extLst>
      <p:ext uri="{BB962C8B-B14F-4D97-AF65-F5344CB8AC3E}">
        <p14:creationId xmlns:p14="http://schemas.microsoft.com/office/powerpoint/2010/main" val="381126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개요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프로젝트 핵심 키워드</a:t>
                </a:r>
                <a:endParaRPr lang="en-US" altLang="ko-KR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0866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핵심 키워드</a:t>
            </a:r>
          </a:p>
        </p:txBody>
      </p:sp>
      <p:grpSp>
        <p:nvGrpSpPr>
          <p:cNvPr id="9" name="그룹 61">
            <a:extLst>
              <a:ext uri="{FF2B5EF4-FFF2-40B4-BE49-F238E27FC236}">
                <a16:creationId xmlns:a16="http://schemas.microsoft.com/office/drawing/2014/main" id="{5C2314F6-67A3-4F74-B936-DAA674C9FB55}"/>
              </a:ext>
            </a:extLst>
          </p:cNvPr>
          <p:cNvGrpSpPr>
            <a:grpSpLocks/>
          </p:cNvGrpSpPr>
          <p:nvPr/>
        </p:nvGrpSpPr>
        <p:grpSpPr bwMode="auto">
          <a:xfrm>
            <a:off x="3647728" y="1340768"/>
            <a:ext cx="4896544" cy="4987268"/>
            <a:chOff x="2995048" y="2567253"/>
            <a:chExt cx="3170347" cy="322900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D378D8-CB20-4727-90FA-9A7F0C6095A2}"/>
                </a:ext>
              </a:extLst>
            </p:cNvPr>
            <p:cNvSpPr/>
            <p:nvPr/>
          </p:nvSpPr>
          <p:spPr>
            <a:xfrm>
              <a:off x="4190477" y="3818215"/>
              <a:ext cx="781077" cy="782644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3B0B1874-ABEA-4460-A54D-DFDD96CDB6E1}"/>
                </a:ext>
              </a:extLst>
            </p:cNvPr>
            <p:cNvSpPr/>
            <p:nvPr/>
          </p:nvSpPr>
          <p:spPr>
            <a:xfrm rot="5400000">
              <a:off x="2995861" y="2566441"/>
              <a:ext cx="1452575" cy="1454200"/>
            </a:xfrm>
            <a:prstGeom prst="teardrop">
              <a:avLst/>
            </a:prstGeom>
            <a:solidFill>
              <a:srgbClr val="5B6E83"/>
            </a:solidFill>
            <a:ln w="76200">
              <a:solidFill>
                <a:srgbClr val="5B6E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215F0F-5325-4133-B17B-A4574371DC79}"/>
                </a:ext>
              </a:extLst>
            </p:cNvPr>
            <p:cNvSpPr/>
            <p:nvPr/>
          </p:nvSpPr>
          <p:spPr>
            <a:xfrm>
              <a:off x="3061725" y="2638691"/>
              <a:ext cx="1320846" cy="1322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50BB3-8E4D-441A-854D-A849658FA877}"/>
                </a:ext>
              </a:extLst>
            </p:cNvPr>
            <p:cNvSpPr txBox="1"/>
            <p:nvPr/>
          </p:nvSpPr>
          <p:spPr>
            <a:xfrm>
              <a:off x="3330248" y="2865113"/>
              <a:ext cx="783815" cy="85686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자료</a:t>
              </a:r>
              <a:endPara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분류</a:t>
              </a:r>
            </a:p>
          </p:txBody>
        </p:sp>
        <p:sp>
          <p:nvSpPr>
            <p:cNvPr id="14" name="눈물 방울 13">
              <a:extLst>
                <a:ext uri="{FF2B5EF4-FFF2-40B4-BE49-F238E27FC236}">
                  <a16:creationId xmlns:a16="http://schemas.microsoft.com/office/drawing/2014/main" id="{6D9A3F9A-4339-4C74-A4B6-AC437FC73D04}"/>
                </a:ext>
              </a:extLst>
            </p:cNvPr>
            <p:cNvSpPr/>
            <p:nvPr/>
          </p:nvSpPr>
          <p:spPr>
            <a:xfrm rot="5400000" flipV="1">
              <a:off x="4711214" y="2565647"/>
              <a:ext cx="1452575" cy="1455787"/>
            </a:xfrm>
            <a:prstGeom prst="teardrop">
              <a:avLst/>
            </a:prstGeom>
            <a:solidFill>
              <a:srgbClr val="B4C4C4"/>
            </a:solidFill>
            <a:ln w="76200">
              <a:solidFill>
                <a:srgbClr val="B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4D99CC-BE00-4E12-9DF0-ED4ED8E242D7}"/>
                </a:ext>
              </a:extLst>
            </p:cNvPr>
            <p:cNvSpPr/>
            <p:nvPr/>
          </p:nvSpPr>
          <p:spPr>
            <a:xfrm>
              <a:off x="4776285" y="2638691"/>
              <a:ext cx="1322433" cy="1322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눈물 방울 16">
              <a:extLst>
                <a:ext uri="{FF2B5EF4-FFF2-40B4-BE49-F238E27FC236}">
                  <a16:creationId xmlns:a16="http://schemas.microsoft.com/office/drawing/2014/main" id="{B7F16E75-0EC0-4C51-863C-F440FD3948B1}"/>
                </a:ext>
              </a:extLst>
            </p:cNvPr>
            <p:cNvSpPr/>
            <p:nvPr/>
          </p:nvSpPr>
          <p:spPr>
            <a:xfrm>
              <a:off x="2995048" y="4343681"/>
              <a:ext cx="1454200" cy="1452576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C2DBCB-3C5F-44AC-AECC-34B40206EC67}"/>
                </a:ext>
              </a:extLst>
            </p:cNvPr>
            <p:cNvSpPr/>
            <p:nvPr/>
          </p:nvSpPr>
          <p:spPr>
            <a:xfrm>
              <a:off x="3061725" y="4416707"/>
              <a:ext cx="1320846" cy="13208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518CFE6E-7148-4A0C-8BEA-21BA0030F1E5}"/>
                </a:ext>
              </a:extLst>
            </p:cNvPr>
            <p:cNvSpPr/>
            <p:nvPr/>
          </p:nvSpPr>
          <p:spPr>
            <a:xfrm rot="16200000">
              <a:off x="4712801" y="4343663"/>
              <a:ext cx="1452576" cy="1452612"/>
            </a:xfrm>
            <a:prstGeom prst="teardrop">
              <a:avLst/>
            </a:prstGeom>
            <a:solidFill>
              <a:srgbClr val="5B6E83"/>
            </a:solidFill>
            <a:ln w="76200">
              <a:solidFill>
                <a:srgbClr val="5B6E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839BBC-F159-4715-806C-04101985A1E6}"/>
                </a:ext>
              </a:extLst>
            </p:cNvPr>
            <p:cNvSpPr/>
            <p:nvPr/>
          </p:nvSpPr>
          <p:spPr>
            <a:xfrm>
              <a:off x="4787397" y="4415120"/>
              <a:ext cx="1322434" cy="13223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07F0BE52-608B-415F-A35E-C0120B2B1F36}"/>
                </a:ext>
              </a:extLst>
            </p:cNvPr>
            <p:cNvSpPr/>
            <p:nvPr/>
          </p:nvSpPr>
          <p:spPr>
            <a:xfrm>
              <a:off x="4749296" y="3708676"/>
              <a:ext cx="287348" cy="28734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D5A9D4A6-A8CD-4F60-84F6-9729209CD2BB}"/>
                </a:ext>
              </a:extLst>
            </p:cNvPr>
            <p:cNvSpPr/>
            <p:nvPr/>
          </p:nvSpPr>
          <p:spPr>
            <a:xfrm rot="16200000">
              <a:off x="4128566" y="3708672"/>
              <a:ext cx="287340" cy="287347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0A412381-916D-47B2-8FBC-5A766A5AC67A}"/>
                </a:ext>
              </a:extLst>
            </p:cNvPr>
            <p:cNvSpPr/>
            <p:nvPr/>
          </p:nvSpPr>
          <p:spPr>
            <a:xfrm rot="5400000">
              <a:off x="4749300" y="4381778"/>
              <a:ext cx="287340" cy="287348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C2B7914E-EAAA-4A1A-90FD-AAC7E91AE716}"/>
                </a:ext>
              </a:extLst>
            </p:cNvPr>
            <p:cNvSpPr/>
            <p:nvPr/>
          </p:nvSpPr>
          <p:spPr>
            <a:xfrm rot="10800000">
              <a:off x="4128562" y="4381782"/>
              <a:ext cx="287347" cy="28734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80F5F1B-D3DA-43BD-8680-CCB8A437D830}"/>
              </a:ext>
            </a:extLst>
          </p:cNvPr>
          <p:cNvSpPr txBox="1"/>
          <p:nvPr/>
        </p:nvSpPr>
        <p:spPr bwMode="auto">
          <a:xfrm>
            <a:off x="4156452" y="4862132"/>
            <a:ext cx="1210590" cy="70788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앨범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1F65A-B27D-47A0-869A-0399CD20C5C0}"/>
              </a:ext>
            </a:extLst>
          </p:cNvPr>
          <p:cNvSpPr txBox="1"/>
          <p:nvPr/>
        </p:nvSpPr>
        <p:spPr bwMode="auto">
          <a:xfrm>
            <a:off x="6577249" y="4565816"/>
            <a:ext cx="1723549" cy="132343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미디어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재생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B0074-DDD5-4943-9E3A-AC0E8D40AF57}"/>
              </a:ext>
            </a:extLst>
          </p:cNvPr>
          <p:cNvSpPr txBox="1"/>
          <p:nvPr/>
        </p:nvSpPr>
        <p:spPr bwMode="auto">
          <a:xfrm>
            <a:off x="6831923" y="1822181"/>
            <a:ext cx="1210588" cy="132343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</a:t>
            </a:r>
          </a:p>
        </p:txBody>
      </p:sp>
      <p:sp>
        <p:nvSpPr>
          <p:cNvPr id="40" name="모서리가 둥근 직사각형 49">
            <a:extLst>
              <a:ext uri="{FF2B5EF4-FFF2-40B4-BE49-F238E27FC236}">
                <a16:creationId xmlns:a16="http://schemas.microsoft.com/office/drawing/2014/main" id="{0054762A-88EE-4EAF-8B95-55478BC6DC85}"/>
              </a:ext>
            </a:extLst>
          </p:cNvPr>
          <p:cNvSpPr/>
          <p:nvPr/>
        </p:nvSpPr>
        <p:spPr bwMode="auto">
          <a:xfrm>
            <a:off x="1231172" y="1658681"/>
            <a:ext cx="2001851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자료의 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분류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즐겨찾기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드래그앤 드롭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모서리가 둥근 직사각형 49">
            <a:extLst>
              <a:ext uri="{FF2B5EF4-FFF2-40B4-BE49-F238E27FC236}">
                <a16:creationId xmlns:a16="http://schemas.microsoft.com/office/drawing/2014/main" id="{F30024DA-E912-4381-8D2D-42360E1C2128}"/>
              </a:ext>
            </a:extLst>
          </p:cNvPr>
          <p:cNvSpPr/>
          <p:nvPr/>
        </p:nvSpPr>
        <p:spPr bwMode="auto">
          <a:xfrm>
            <a:off x="8874397" y="1621906"/>
            <a:ext cx="1872208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명도 조절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자르기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회전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크기 조절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49">
            <a:extLst>
              <a:ext uri="{FF2B5EF4-FFF2-40B4-BE49-F238E27FC236}">
                <a16:creationId xmlns:a16="http://schemas.microsoft.com/office/drawing/2014/main" id="{BE422A35-0EA5-4FC8-9DB1-9B1A89F4C571}"/>
              </a:ext>
            </a:extLst>
          </p:cNvPr>
          <p:cNvSpPr/>
          <p:nvPr/>
        </p:nvSpPr>
        <p:spPr bwMode="auto">
          <a:xfrm>
            <a:off x="1231172" y="4365250"/>
            <a:ext cx="1992866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앨범 슬라이드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앨범 추가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이동</a:t>
            </a:r>
            <a:endParaRPr lang="ko-KR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9">
            <a:extLst>
              <a:ext uri="{FF2B5EF4-FFF2-40B4-BE49-F238E27FC236}">
                <a16:creationId xmlns:a16="http://schemas.microsoft.com/office/drawing/2014/main" id="{2A1F0B7E-4865-40FE-B1C9-B2C618916ECA}"/>
              </a:ext>
            </a:extLst>
          </p:cNvPr>
          <p:cNvSpPr/>
          <p:nvPr/>
        </p:nvSpPr>
        <p:spPr bwMode="auto">
          <a:xfrm>
            <a:off x="8881238" y="4365250"/>
            <a:ext cx="1992866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음악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동영상 재생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썸네일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미리보기</a:t>
            </a:r>
            <a:endParaRPr lang="ko-KR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목표 정의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프로젝트의 목표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요구사항 분석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 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4453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프로젝트의 목표</a:t>
            </a:r>
          </a:p>
        </p:txBody>
      </p:sp>
      <p:sp>
        <p:nvSpPr>
          <p:cNvPr id="25" name="도넛 24">
            <a:extLst>
              <a:ext uri="{FF2B5EF4-FFF2-40B4-BE49-F238E27FC236}">
                <a16:creationId xmlns:a16="http://schemas.microsoft.com/office/drawing/2014/main" id="{B1A77C21-A9ED-4DB9-9CFA-B45D7C032601}"/>
              </a:ext>
            </a:extLst>
          </p:cNvPr>
          <p:cNvSpPr/>
          <p:nvPr/>
        </p:nvSpPr>
        <p:spPr>
          <a:xfrm>
            <a:off x="6320445" y="4540664"/>
            <a:ext cx="1608240" cy="160824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26" name="도넛 26">
            <a:extLst>
              <a:ext uri="{FF2B5EF4-FFF2-40B4-BE49-F238E27FC236}">
                <a16:creationId xmlns:a16="http://schemas.microsoft.com/office/drawing/2014/main" id="{0FE24A4B-5EF1-42DC-B136-876272598879}"/>
              </a:ext>
            </a:extLst>
          </p:cNvPr>
          <p:cNvSpPr/>
          <p:nvPr/>
        </p:nvSpPr>
        <p:spPr>
          <a:xfrm>
            <a:off x="6319510" y="826126"/>
            <a:ext cx="1608240" cy="1608240"/>
          </a:xfrm>
          <a:prstGeom prst="donut">
            <a:avLst/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1" name="도넛 27">
            <a:extLst>
              <a:ext uri="{FF2B5EF4-FFF2-40B4-BE49-F238E27FC236}">
                <a16:creationId xmlns:a16="http://schemas.microsoft.com/office/drawing/2014/main" id="{DE86D9C1-2935-4544-9AC7-BEF0845CE386}"/>
              </a:ext>
            </a:extLst>
          </p:cNvPr>
          <p:cNvSpPr/>
          <p:nvPr/>
        </p:nvSpPr>
        <p:spPr>
          <a:xfrm>
            <a:off x="6316180" y="2095628"/>
            <a:ext cx="1608240" cy="1611997"/>
          </a:xfrm>
          <a:prstGeom prst="donut">
            <a:avLst/>
          </a:prstGeom>
          <a:solidFill>
            <a:srgbClr val="B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2" name="도넛 28">
            <a:extLst>
              <a:ext uri="{FF2B5EF4-FFF2-40B4-BE49-F238E27FC236}">
                <a16:creationId xmlns:a16="http://schemas.microsoft.com/office/drawing/2014/main" id="{727F68C3-6636-4C02-90D1-179EE53682D2}"/>
              </a:ext>
            </a:extLst>
          </p:cNvPr>
          <p:cNvSpPr/>
          <p:nvPr/>
        </p:nvSpPr>
        <p:spPr>
          <a:xfrm>
            <a:off x="6316180" y="3321216"/>
            <a:ext cx="1608240" cy="1608240"/>
          </a:xfrm>
          <a:prstGeom prst="donut">
            <a:avLst/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34EADE-EBE9-4FA8-A01A-69A59F08B32A}"/>
              </a:ext>
            </a:extLst>
          </p:cNvPr>
          <p:cNvSpPr/>
          <p:nvPr/>
        </p:nvSpPr>
        <p:spPr>
          <a:xfrm>
            <a:off x="6813630" y="1434377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A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D3567C-95F7-4855-8812-FEF0E831E9B5}"/>
              </a:ext>
            </a:extLst>
          </p:cNvPr>
          <p:cNvSpPr/>
          <p:nvPr/>
        </p:nvSpPr>
        <p:spPr>
          <a:xfrm>
            <a:off x="6813630" y="2727340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C63FF0-94A3-44E8-8267-5A5ADF04BF7B}"/>
              </a:ext>
            </a:extLst>
          </p:cNvPr>
          <p:cNvSpPr/>
          <p:nvPr/>
        </p:nvSpPr>
        <p:spPr>
          <a:xfrm>
            <a:off x="6796600" y="3985101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F60691-6F37-40A9-BF76-C61D98FB42FE}"/>
              </a:ext>
            </a:extLst>
          </p:cNvPr>
          <p:cNvSpPr/>
          <p:nvPr/>
        </p:nvSpPr>
        <p:spPr>
          <a:xfrm>
            <a:off x="6863044" y="5156666"/>
            <a:ext cx="52116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69BBF871-0127-4E43-9147-F8ADE6E73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787" y="1260914"/>
            <a:ext cx="53845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데이터 베이스와 연동하여 로컬 저장소에서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원격 저장소로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파일을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업로드</a:t>
            </a:r>
            <a:r>
              <a:rPr lang="en-US" altLang="ko-KR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 /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다운로드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기능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7532498D-38A2-48A1-9D0D-DEB682057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812" y="2353167"/>
            <a:ext cx="538459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원하는 사진을 모아서 앨범을 통해 사진을 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슬라이드 형식으로 보기 가능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간단한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사진 편집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기능 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21894DA4-A75F-4A91-8036-2911FB773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85" y="3635672"/>
            <a:ext cx="538459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사진 파일의 경우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미리보기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를 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음악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동영상 파일의 경우 윈도우 미디어 플레이어를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통해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재생 가능</a:t>
            </a:r>
            <a:endParaRPr lang="en-US" altLang="ko-KR" sz="1400" dirty="0">
              <a:solidFill>
                <a:srgbClr val="FF0000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7" name="Text Box 11">
            <a:extLst>
              <a:ext uri="{FF2B5EF4-FFF2-40B4-BE49-F238E27FC236}">
                <a16:creationId xmlns:a16="http://schemas.microsoft.com/office/drawing/2014/main" id="{333645E9-4A27-4569-8E0D-753722CED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812" y="5072027"/>
            <a:ext cx="53845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사용자가 보고 싶은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파일타입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만 확인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파일 이름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검색 기능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grpSp>
        <p:nvGrpSpPr>
          <p:cNvPr id="48" name="그룹 54">
            <a:extLst>
              <a:ext uri="{FF2B5EF4-FFF2-40B4-BE49-F238E27FC236}">
                <a16:creationId xmlns:a16="http://schemas.microsoft.com/office/drawing/2014/main" id="{5F30A505-F261-4EFF-9528-8FB2DBA65E49}"/>
              </a:ext>
            </a:extLst>
          </p:cNvPr>
          <p:cNvGrpSpPr>
            <a:grpSpLocks/>
          </p:cNvGrpSpPr>
          <p:nvPr/>
        </p:nvGrpSpPr>
        <p:grpSpPr bwMode="auto">
          <a:xfrm>
            <a:off x="658253" y="994256"/>
            <a:ext cx="5147493" cy="5147493"/>
            <a:chOff x="1200188" y="2053892"/>
            <a:chExt cx="3744417" cy="374441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299B16-1A0A-46E5-B16E-FB904CB82729}"/>
                </a:ext>
              </a:extLst>
            </p:cNvPr>
            <p:cNvSpPr/>
            <p:nvPr/>
          </p:nvSpPr>
          <p:spPr>
            <a:xfrm>
              <a:off x="1200188" y="2053892"/>
              <a:ext cx="1872208" cy="1872209"/>
            </a:xfrm>
            <a:prstGeom prst="rect">
              <a:avLst/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0" name="직사각형 3">
              <a:extLst>
                <a:ext uri="{FF2B5EF4-FFF2-40B4-BE49-F238E27FC236}">
                  <a16:creationId xmlns:a16="http://schemas.microsoft.com/office/drawing/2014/main" id="{A70D6160-E34D-47FF-A597-12DEB011CD27}"/>
                </a:ext>
              </a:extLst>
            </p:cNvPr>
            <p:cNvSpPr/>
            <p:nvPr/>
          </p:nvSpPr>
          <p:spPr>
            <a:xfrm rot="5400000">
              <a:off x="2844899" y="1838193"/>
              <a:ext cx="1872209" cy="2317089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1" name="직사각형 3">
              <a:extLst>
                <a:ext uri="{FF2B5EF4-FFF2-40B4-BE49-F238E27FC236}">
                  <a16:creationId xmlns:a16="http://schemas.microsoft.com/office/drawing/2014/main" id="{5E557A8C-B742-4770-AEAB-A28690343B39}"/>
                </a:ext>
              </a:extLst>
            </p:cNvPr>
            <p:cNvSpPr/>
            <p:nvPr/>
          </p:nvSpPr>
          <p:spPr>
            <a:xfrm rot="10800000">
              <a:off x="3072396" y="3476164"/>
              <a:ext cx="1872209" cy="2317090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2" name="직사각형 3">
              <a:extLst>
                <a:ext uri="{FF2B5EF4-FFF2-40B4-BE49-F238E27FC236}">
                  <a16:creationId xmlns:a16="http://schemas.microsoft.com/office/drawing/2014/main" id="{0DC8FE04-F3DC-45A3-A761-2C858FCDC3A5}"/>
                </a:ext>
              </a:extLst>
            </p:cNvPr>
            <p:cNvSpPr/>
            <p:nvPr/>
          </p:nvSpPr>
          <p:spPr>
            <a:xfrm rot="16200000">
              <a:off x="1422629" y="3703660"/>
              <a:ext cx="1872208" cy="2317089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7442DD06-598F-42E2-BCA2-CC750A4C1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2546587"/>
              <a:ext cx="1378100" cy="8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데이터 베이스를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이용한 원격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자료 관리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저장소</a:t>
              </a:r>
              <a:r>
                <a:rPr lang="en-US" altLang="ko-KR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657B2B23-0F5F-4475-AB14-C76E5CF8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846" y="4620288"/>
              <a:ext cx="1146894" cy="47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미리보기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음악 재생</a:t>
              </a:r>
            </a:p>
          </p:txBody>
        </p: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8442AF53-424B-4278-A6D0-E59056F50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2748081"/>
              <a:ext cx="1146894" cy="47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사진 앨범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사진 편집</a:t>
              </a:r>
            </a:p>
          </p:txBody>
        </p:sp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AB2A1461-A419-472C-8012-2C3A00008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4553123"/>
              <a:ext cx="1146894" cy="60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파일 </a:t>
              </a:r>
              <a:r>
                <a:rPr lang="ko-KR" altLang="en-US" sz="1600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확장자별</a:t>
              </a:r>
              <a:endPara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뷰어 기능</a:t>
              </a:r>
              <a:endPara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파일 검색</a:t>
              </a:r>
            </a:p>
          </p:txBody>
        </p:sp>
        <p:sp>
          <p:nvSpPr>
            <p:cNvPr id="57" name="직사각형 50">
              <a:extLst>
                <a:ext uri="{FF2B5EF4-FFF2-40B4-BE49-F238E27FC236}">
                  <a16:creationId xmlns:a16="http://schemas.microsoft.com/office/drawing/2014/main" id="{65E57EB4-5435-4BC3-9ECF-C944C939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640" y="2204864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A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직사각형 51">
              <a:extLst>
                <a:ext uri="{FF2B5EF4-FFF2-40B4-BE49-F238E27FC236}">
                  <a16:creationId xmlns:a16="http://schemas.microsoft.com/office/drawing/2014/main" id="{89699168-FA6C-42BA-BA6F-36525D53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092" y="2204864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B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9" name="직사각형 52">
              <a:extLst>
                <a:ext uri="{FF2B5EF4-FFF2-40B4-BE49-F238E27FC236}">
                  <a16:creationId xmlns:a16="http://schemas.microsoft.com/office/drawing/2014/main" id="{77914C68-0DB5-46E4-AA0A-CD26D2CAA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640" y="5301208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0" name="직사각형 53">
              <a:extLst>
                <a:ext uri="{FF2B5EF4-FFF2-40B4-BE49-F238E27FC236}">
                  <a16:creationId xmlns:a16="http://schemas.microsoft.com/office/drawing/2014/main" id="{F3A27734-1629-45F9-A27E-8A6A12475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092" y="5301208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C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66A88F-A901-47DE-9E97-F13EE3E6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7171"/>
              </p:ext>
            </p:extLst>
          </p:nvPr>
        </p:nvGraphicFramePr>
        <p:xfrm>
          <a:off x="527381" y="703640"/>
          <a:ext cx="10825202" cy="5926710"/>
        </p:xfrm>
        <a:graphic>
          <a:graphicData uri="http://schemas.openxmlformats.org/drawingml/2006/table">
            <a:tbl>
              <a:tblPr/>
              <a:tblGrid>
                <a:gridCol w="4675795">
                  <a:extLst>
                    <a:ext uri="{9D8B030D-6E8A-4147-A177-3AD203B41FA5}">
                      <a16:colId xmlns:a16="http://schemas.microsoft.com/office/drawing/2014/main" val="3201918575"/>
                    </a:ext>
                  </a:extLst>
                </a:gridCol>
                <a:gridCol w="4675795">
                  <a:extLst>
                    <a:ext uri="{9D8B030D-6E8A-4147-A177-3AD203B41FA5}">
                      <a16:colId xmlns:a16="http://schemas.microsoft.com/office/drawing/2014/main" val="3978344169"/>
                    </a:ext>
                  </a:extLst>
                </a:gridCol>
                <a:gridCol w="1473612">
                  <a:extLst>
                    <a:ext uri="{9D8B030D-6E8A-4147-A177-3AD203B41FA5}">
                      <a16:colId xmlns:a16="http://schemas.microsoft.com/office/drawing/2014/main" val="124702910"/>
                    </a:ext>
                  </a:extLst>
                </a:gridCol>
              </a:tblGrid>
              <a:tr h="26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 범위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3215"/>
                  </a:ext>
                </a:extLst>
              </a:tr>
              <a:tr h="26462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메인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확장자별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분류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원하는 확장자를 가진 파일만 보기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31624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이름을 검색하여 원하는 파일 찾기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9181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기본적인 파일 정렬 순서는 수정한 시간순 정렬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141673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폴더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디렉토리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1421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미리보기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5793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업로드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 가능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원격 저장소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58702"/>
                  </a:ext>
                </a:extLst>
              </a:tr>
              <a:tr h="26462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선택한 앨범의 이미지를 슬라이드 형식으로 보여줌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64021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추가 및 관리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5305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카테고리별 앨범 분류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91119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그룹화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42442"/>
                  </a:ext>
                </a:extLst>
              </a:tr>
              <a:tr h="264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사진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편집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회전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30561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축소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확대 기능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33472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클리핑 기능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8988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명도 및 채도 조절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860729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이미지 로컬 저장소에 저장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744744"/>
                  </a:ext>
                </a:extLst>
              </a:tr>
              <a:tr h="26462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특수 기능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드래그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드롭 기능으로 간편한 파일 업로드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15097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사진 미리보기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포토 프리뷰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5798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MP3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플레이어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음악파일 재생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6082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즐겨찾기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북마크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04431"/>
                  </a:ext>
                </a:extLst>
              </a:tr>
              <a:tr h="26462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 연동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90764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객체화 및 카테고리 정렬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8363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3FF0521-7283-44B3-8D9E-CAA1C8A27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979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6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수행 일정 </a:t>
                </a:r>
                <a:r>
                  <a:rPr kumimoji="1" lang="en-US" altLang="ko-KR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&amp; </a:t>
                </a: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클래스 다이어그램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팀원 별 담당 분야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기능별 구현 일정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클래스 다이어그램</a:t>
                </a:r>
                <a:endParaRPr lang="en-US" altLang="ko-KR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03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00939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팀원 별 담당 분야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9CC704-A892-4657-BB35-82E069767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10646"/>
              </p:ext>
            </p:extLst>
          </p:nvPr>
        </p:nvGraphicFramePr>
        <p:xfrm>
          <a:off x="839416" y="929661"/>
          <a:ext cx="9793087" cy="546751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917885">
                  <a:extLst>
                    <a:ext uri="{9D8B030D-6E8A-4147-A177-3AD203B41FA5}">
                      <a16:colId xmlns:a16="http://schemas.microsoft.com/office/drawing/2014/main" val="813515307"/>
                    </a:ext>
                  </a:extLst>
                </a:gridCol>
                <a:gridCol w="3917885">
                  <a:extLst>
                    <a:ext uri="{9D8B030D-6E8A-4147-A177-3AD203B41FA5}">
                      <a16:colId xmlns:a16="http://schemas.microsoft.com/office/drawing/2014/main" val="1088790021"/>
                    </a:ext>
                  </a:extLst>
                </a:gridCol>
                <a:gridCol w="1957317">
                  <a:extLst>
                    <a:ext uri="{9D8B030D-6E8A-4147-A177-3AD203B41FA5}">
                      <a16:colId xmlns:a16="http://schemas.microsoft.com/office/drawing/2014/main" val="1149667294"/>
                    </a:ext>
                  </a:extLst>
                </a:gridCol>
              </a:tblGrid>
              <a:tr h="341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책임</a:t>
                      </a:r>
                    </a:p>
                  </a:txBody>
                  <a:tcPr marL="23762" marR="23762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역할</a:t>
                      </a:r>
                    </a:p>
                  </a:txBody>
                  <a:tcPr marL="23762" marR="23762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담당자명</a:t>
                      </a:r>
                    </a:p>
                  </a:txBody>
                  <a:tcPr marL="23762" marR="23762" marT="17351" marB="17351" anchor="ctr"/>
                </a:tc>
                <a:extLst>
                  <a:ext uri="{0D108BD9-81ED-4DB2-BD59-A6C34878D82A}">
                    <a16:rowId xmlns:a16="http://schemas.microsoft.com/office/drawing/2014/main" val="2247138583"/>
                  </a:ext>
                </a:extLst>
              </a:tr>
              <a:tr h="6477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팀장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프로젝트 총괄 책임자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프로젝트 일정 및 인력관리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627968354"/>
                  </a:ext>
                </a:extLst>
              </a:tr>
              <a:tr h="647783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디자인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외부 </a:t>
                      </a:r>
                      <a:r>
                        <a:rPr lang="en-US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정의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신민석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2085096317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앨범 내부 </a:t>
                      </a:r>
                      <a:r>
                        <a:rPr lang="en-US" altLang="ko-KR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고아라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545749951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사진 편집기 </a:t>
                      </a:r>
                      <a:r>
                        <a:rPr lang="en-US" altLang="ko-KR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4258380524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앨범 슬라이드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포토 프리뷰 및 뮤직 플레이어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GUI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문성철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521263931"/>
                  </a:ext>
                </a:extLst>
              </a:tr>
              <a:tr h="341243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개발팀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메인화면 내부동작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신민석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995972357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및 파일 관리 시스템 내부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Logic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897234942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포토 프리뷰 및 뮤직 플레이어 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문성철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382192628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앨범화면 내부동작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고아라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2925778759"/>
                  </a:ext>
                </a:extLst>
              </a:tr>
              <a:tr h="341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테스트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테스트 및 </a:t>
                      </a:r>
                      <a:r>
                        <a:rPr 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Debug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3793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0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23601</TotalTime>
  <Words>851</Words>
  <Application>Microsoft Office PowerPoint</Application>
  <PresentationFormat>와이드스크린</PresentationFormat>
  <Paragraphs>286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HY견고딕</vt:lpstr>
      <vt:lpstr>Arial</vt:lpstr>
      <vt:lpstr>굴림체</vt:lpstr>
      <vt:lpstr>Noto Sans</vt:lpstr>
      <vt:lpstr>굴림</vt:lpstr>
      <vt:lpstr>Office 테마</vt:lpstr>
      <vt:lpstr>자료관리프로젝트  2조</vt:lpstr>
      <vt:lpstr>PowerPoint 프레젠테이션</vt:lpstr>
      <vt:lpstr>PowerPoint 프레젠테이션</vt:lpstr>
      <vt:lpstr>프로젝트 핵심 키워드</vt:lpstr>
      <vt:lpstr>PowerPoint 프레젠테이션</vt:lpstr>
      <vt:lpstr>프로젝트의 목표</vt:lpstr>
      <vt:lpstr>요구사항 분석</vt:lpstr>
      <vt:lpstr>PowerPoint 프레젠테이션</vt:lpstr>
      <vt:lpstr>팀원 별 담당 분야</vt:lpstr>
      <vt:lpstr>기능 별 수행 수행 일정</vt:lpstr>
      <vt:lpstr>클래스 다이어그램</vt:lpstr>
      <vt:lpstr>PowerPoint 프레젠테이션</vt:lpstr>
      <vt:lpstr>FTP &amp; DataBase</vt:lpstr>
      <vt:lpstr>프로젝트 내용</vt:lpstr>
      <vt:lpstr>Main</vt:lpstr>
      <vt:lpstr>파일 종류 별 분류</vt:lpstr>
      <vt:lpstr>자료 검색</vt:lpstr>
      <vt:lpstr>Drag &amp; Drop, 썸네일</vt:lpstr>
      <vt:lpstr>미리보기</vt:lpstr>
      <vt:lpstr>앨범 &amp; 슬라이드</vt:lpstr>
      <vt:lpstr>사진 편집기</vt:lpstr>
      <vt:lpstr>사진 편집기</vt:lpstr>
      <vt:lpstr>시 연</vt:lpstr>
      <vt:lpstr>Q &amp; A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Moon light</cp:lastModifiedBy>
  <cp:revision>1008</cp:revision>
  <dcterms:created xsi:type="dcterms:W3CDTF">2010-02-01T08:03:16Z</dcterms:created>
  <dcterms:modified xsi:type="dcterms:W3CDTF">2017-12-04T16:08:44Z</dcterms:modified>
</cp:coreProperties>
</file>